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3" r:id="rId2"/>
    <p:sldId id="368" r:id="rId3"/>
    <p:sldId id="314" r:id="rId4"/>
    <p:sldId id="315" r:id="rId5"/>
    <p:sldId id="345" r:id="rId6"/>
    <p:sldId id="344" r:id="rId7"/>
    <p:sldId id="346" r:id="rId8"/>
    <p:sldId id="365" r:id="rId9"/>
    <p:sldId id="366" r:id="rId10"/>
    <p:sldId id="347" r:id="rId11"/>
    <p:sldId id="349" r:id="rId12"/>
    <p:sldId id="348" r:id="rId13"/>
    <p:sldId id="330" r:id="rId14"/>
    <p:sldId id="316" r:id="rId15"/>
    <p:sldId id="332" r:id="rId16"/>
    <p:sldId id="353" r:id="rId17"/>
    <p:sldId id="317" r:id="rId18"/>
    <p:sldId id="318" r:id="rId19"/>
    <p:sldId id="325" r:id="rId20"/>
    <p:sldId id="334" r:id="rId21"/>
    <p:sldId id="319" r:id="rId22"/>
    <p:sldId id="320" r:id="rId23"/>
    <p:sldId id="338" r:id="rId24"/>
    <p:sldId id="339" r:id="rId25"/>
    <p:sldId id="360" r:id="rId26"/>
    <p:sldId id="321" r:id="rId27"/>
    <p:sldId id="342" r:id="rId28"/>
    <p:sldId id="327" r:id="rId29"/>
    <p:sldId id="326" r:id="rId30"/>
    <p:sldId id="359" r:id="rId31"/>
    <p:sldId id="343" r:id="rId32"/>
    <p:sldId id="329" r:id="rId33"/>
    <p:sldId id="328" r:id="rId34"/>
    <p:sldId id="322" r:id="rId35"/>
    <p:sldId id="335" r:id="rId36"/>
    <p:sldId id="350" r:id="rId37"/>
    <p:sldId id="336" r:id="rId38"/>
    <p:sldId id="370" r:id="rId39"/>
    <p:sldId id="363" r:id="rId40"/>
    <p:sldId id="333" r:id="rId41"/>
    <p:sldId id="340" r:id="rId42"/>
    <p:sldId id="323" r:id="rId43"/>
    <p:sldId id="341" r:id="rId44"/>
    <p:sldId id="331" r:id="rId45"/>
    <p:sldId id="361" r:id="rId46"/>
    <p:sldId id="362" r:id="rId47"/>
    <p:sldId id="364" r:id="rId48"/>
    <p:sldId id="354" r:id="rId49"/>
    <p:sldId id="357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t, Amanda" initials="WA" lastIdx="5" clrIdx="0">
    <p:extLst>
      <p:ext uri="{19B8F6BF-5375-455C-9EA6-DF929625EA0E}">
        <p15:presenceInfo xmlns:p15="http://schemas.microsoft.com/office/powerpoint/2012/main" userId="S::Amanda.Watt@choa.org::6d92384b-a1cd-4fe7-8b70-55f87c660d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57"/>
    <a:srgbClr val="780032"/>
    <a:srgbClr val="7AC142"/>
    <a:srgbClr val="52BDEC"/>
    <a:srgbClr val="F28D1E"/>
    <a:srgbClr val="AD2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7" autoAdjust="0"/>
    <p:restoredTop sz="94718" autoAdjust="0"/>
  </p:normalViewPr>
  <p:slideViewPr>
    <p:cSldViewPr>
      <p:cViewPr varScale="1">
        <p:scale>
          <a:sx n="76" d="100"/>
          <a:sy n="76" d="100"/>
        </p:scale>
        <p:origin x="13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19BE-9B23-4EF9-A9EC-0E877FA73EE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0573-B2FA-404B-A03F-58C0BE0B4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6981D-1B90-48F0-8ACD-F504B659A3C4}" type="datetimeFigureOut">
              <a:rPr lang="en-US"/>
              <a:pPr>
                <a:defRPr/>
              </a:pPr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E04C4-209E-42C0-BB16-60A19275D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E04C4-209E-42C0-BB16-60A19275D1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6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E04C4-209E-42C0-BB16-60A19275D1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3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E04C4-209E-42C0-BB16-60A19275D1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3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E04C4-209E-42C0-BB16-60A19275D1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3733800"/>
            <a:ext cx="77724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5626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Emory vert with new Aflac 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53000" y="5334000"/>
            <a:ext cx="3525079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11775"/>
            <a:ext cx="5181600" cy="1317625"/>
          </a:xfrm>
        </p:spPr>
        <p:txBody>
          <a:bodyPr anchor="b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Emory vert with new Aflac 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57800" y="5486400"/>
            <a:ext cx="3525079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 anchorCtr="0"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Aflac Cancer and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 Blood Disorders Center | Emory University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Arial Rounded MT Bold" pitchFamily="34" charset="0"/>
              </a:rPr>
              <a:t>Aflac Cancer and</a:t>
            </a:r>
            <a:r>
              <a:rPr lang="en-US" sz="1200" baseline="0" dirty="0">
                <a:solidFill>
                  <a:schemeClr val="bg1"/>
                </a:solidFill>
                <a:latin typeface="Arial Rounded MT Bold" pitchFamily="34" charset="0"/>
              </a:rPr>
              <a:t> Blood Disorders Center | Emory University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 anchorCtr="0"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Aflac Cancer and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 Blood Disorders Center | Emory University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23F924-74D2-45C3-9581-52674854CC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3" r:id="rId2"/>
    <p:sldLayoutId id="2147483705" r:id="rId3"/>
    <p:sldLayoutId id="2147483721" r:id="rId4"/>
    <p:sldLayoutId id="2147483724" r:id="rId5"/>
    <p:sldLayoutId id="2147483714" r:id="rId6"/>
    <p:sldLayoutId id="214748372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D57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cr@emory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cal-devices/how-study-and-market-your-device/investigational-device-exemption-ide" TargetMode="External"/><Relationship Id="rId2" Type="http://schemas.openxmlformats.org/officeDocument/2006/relationships/hyperlink" Target="https://www.fda.gov/drugs/types-applications/investigational-new-drug-ind-application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Coordinating Multi-Site Trials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Christina Lomba, MS, CCRC</a:t>
            </a:r>
          </a:p>
          <a:p>
            <a:r>
              <a:rPr lang="en-US" dirty="0"/>
              <a:t>Clinical Trials Coordinator</a:t>
            </a:r>
          </a:p>
          <a:p>
            <a:r>
              <a:rPr lang="en-US" dirty="0"/>
              <a:t>Aflac Cancer &amp; Blood Disorders Center </a:t>
            </a:r>
          </a:p>
        </p:txBody>
      </p:sp>
    </p:spTree>
    <p:extLst>
      <p:ext uri="{BB962C8B-B14F-4D97-AF65-F5344CB8AC3E}">
        <p14:creationId xmlns:p14="http://schemas.microsoft.com/office/powerpoint/2010/main" val="89933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ED2B-75C7-4732-B04A-19FD8425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ClinicalTrials.gov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FE0A-CDCF-415A-932B-B0507FB3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4102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ClinicalTrials.gov is a website resource that healthcare providers, patients, families, and the public have access to view clinical trials.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includes basic information about the trial including: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Brief summary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Eligibility criteria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Participating sites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contact information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the study has been completed, results of the study will be posted.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FD496-3938-4B67-BE71-518979743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3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3A0-3ED2-4DDF-AB17-41858D48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ClinicalTrials.gov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887F7-8B61-4BFD-BF02-355B1DA9E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by law (FDAAA 801)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for Journal Publication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Certain journals require registration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for studies meeting clinical trial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FCA30-420E-4FE2-A553-31B204ABD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9837-72FB-4CB7-80C0-C435A90B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ClinicalTrials.gov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91D0-0940-4DAA-8CC0-00E533B30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8" y="1219200"/>
            <a:ext cx="8631866" cy="548640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Emory University Office of Clinical Research (OCR) is responsible for registering and maintaining this record.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PI will need to confirm all information is entered accurately and is up-to-date.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your study meets criteria to be registered, you will reach out to </a:t>
            </a:r>
            <a:r>
              <a:rPr lang="en-US" sz="2000" dirty="0">
                <a:hlinkClick r:id="rId2"/>
              </a:rPr>
              <a:t>OCR@emory.edu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initiate the process.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One-time registration fee of $3,500 (includes updates, results reporting, etc.)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team/CTC is responsible for reaching out to OCR for any updates during the study including: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 of first patient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timelines 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 amendments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Additions of external sites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 of PI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BEFCC-60E3-4679-B82E-93D098CB1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5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F6D16-73AF-457A-8E74-D63BAF74A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6E60F8-56C9-46ED-B433-023207E21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77938"/>
              </p:ext>
            </p:extLst>
          </p:nvPr>
        </p:nvGraphicFramePr>
        <p:xfrm>
          <a:off x="228600" y="228600"/>
          <a:ext cx="8686800" cy="61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674">
                  <a:extLst>
                    <a:ext uri="{9D8B030D-6E8A-4147-A177-3AD203B41FA5}">
                      <a16:colId xmlns:a16="http://schemas.microsoft.com/office/drawing/2014/main" val="985051724"/>
                    </a:ext>
                  </a:extLst>
                </a:gridCol>
                <a:gridCol w="6122126">
                  <a:extLst>
                    <a:ext uri="{9D8B030D-6E8A-4147-A177-3AD203B41FA5}">
                      <a16:colId xmlns:a16="http://schemas.microsoft.com/office/drawing/2014/main" val="94251197"/>
                    </a:ext>
                  </a:extLst>
                </a:gridCol>
              </a:tblGrid>
              <a:tr h="384225">
                <a:tc>
                  <a:txBody>
                    <a:bodyPr/>
                    <a:lstStyle/>
                    <a:p>
                      <a:r>
                        <a:rPr lang="en-US" b="1" dirty="0"/>
                        <a:t>Process Flow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 Party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1033128"/>
                  </a:ext>
                </a:extLst>
              </a:tr>
              <a:tr h="384225">
                <a:tc>
                  <a:txBody>
                    <a:bodyPr/>
                    <a:lstStyle/>
                    <a:p>
                      <a:r>
                        <a:rPr lang="en-US" b="1" dirty="0"/>
                        <a:t>Site Selection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Participating site is emailed study start-up packet.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3099490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Site reviews documents, initiates CTA negotiations, and returns pertinent information.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9829847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Site submits documents to the IRB and receives IRB approval. Site sends IRB approval to CHOA/Emory. CTA is fully executed.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5292696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r>
                        <a:rPr lang="en-US" b="1" dirty="0"/>
                        <a:t>Site Initiation Call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After the CTA has been fully executed, CHOA/Emory will schedule an SIV within 5-7 days.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73481275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r>
                        <a:rPr lang="en-US" b="1" dirty="0"/>
                        <a:t>Patient Eligibility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Site will contact CTC to check the status of enrollment and to request a reservation.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59806367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CHOA/Emory will review eligibility and will advise the site to complete patient registration and eligibility in REDCap (as applicable per study).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3759799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Site will upload the signed ICF &amp; source documentation. Patient’s should be enrolled within the allotted time of making a reservation.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071040"/>
                  </a:ext>
                </a:extLst>
              </a:tr>
              <a:tr h="608021">
                <a:tc>
                  <a:txBody>
                    <a:bodyPr/>
                    <a:lstStyle/>
                    <a:p>
                      <a:r>
                        <a:rPr lang="en-US" b="1" dirty="0"/>
                        <a:t>Patient Enrollment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CHOA/Emory will review and approve patient eligibility. The CTC will send an email confirming eligibility and assigning a subject ID number. 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5602066"/>
                  </a:ext>
                </a:extLst>
              </a:tr>
              <a:tr h="384225">
                <a:tc>
                  <a:txBody>
                    <a:bodyPr/>
                    <a:lstStyle/>
                    <a:p>
                      <a:r>
                        <a:rPr lang="en-US" b="1" dirty="0"/>
                        <a:t>Study Entry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Obtain clinical &amp; laboratory samples per protocol.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4695783"/>
                  </a:ext>
                </a:extLst>
              </a:tr>
              <a:tr h="384225">
                <a:tc>
                  <a:txBody>
                    <a:bodyPr/>
                    <a:lstStyle/>
                    <a:p>
                      <a:r>
                        <a:rPr lang="en-US" b="1" dirty="0"/>
                        <a:t>Treatment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Treatment as indicated per protocol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79979461"/>
                  </a:ext>
                </a:extLst>
              </a:tr>
              <a:tr h="379152">
                <a:tc>
                  <a:txBody>
                    <a:bodyPr/>
                    <a:lstStyle/>
                    <a:p>
                      <a:r>
                        <a:rPr lang="en-US" b="1" dirty="0"/>
                        <a:t>Final Visit/Follow-up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follow-up &amp; final visit studies and clinical samples per protocol.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269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7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EBB1-3A33-416D-A4C3-ED254D90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Package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B311-0548-4C09-A090-97CFCEE10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start-up package will be sent to sites and will contain all essential documents needed for the trial, including, but not limited to: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Letter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Consent and Assent (if applicable)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Information sheet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Trials Agreement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Blank 1572 (if applicable)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Disclosure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449B7-DF71-4FA9-B42B-4B49AFD7A1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875D-A6AF-433C-90B5-88EF7EE2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1BDB-9188-464D-8C3A-C038756A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the Notice of Award (NOA) is received for your study, the CTC will request subcontracts from the relevant office at CHOA/Emory (Office of Sponsored Programs [OSP]/Office of Technology Transfer [OTT]).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needed for OSP to complete contract development: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budget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Statement of Work (SOW)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contracts (the standard template will typically be used)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92B15-64DE-4614-9BDB-7B7F0E4DA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9AF4-70E8-4353-BE76-5586E4CE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A1B2-A6DD-43D5-A4E5-8702C367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Trials Agreement (CTA)-Legally binding agreement between the sponsor and participating institution. This will include: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Obligations to Site and Investigator 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Terms and Terminations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Indemnification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Budget/Payment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Confidentiality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Specimen/Tissue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Intellectual Property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Ownership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 negotiations will take place with the legal teams at both institutions.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3CA6A-8AFB-4FF6-8859-006DED715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B131-70DF-46BF-BB41-30EFF1D8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DB2CC-9673-412F-B7CF-A86E86D3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84" y="1295400"/>
            <a:ext cx="8996916" cy="48006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common agreements that may be used: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Use Agreement (DUA)- agreement used for the transfer of data between research collaborators.</a:t>
            </a:r>
          </a:p>
          <a:p>
            <a:pPr lvl="2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CHOA- OSP; Emory- OSP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Transfer Agreement (MTA) – agreement used for the transfer of material between research collaborators. </a:t>
            </a:r>
          </a:p>
          <a:p>
            <a:pPr lvl="2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I.e. blood, tissue, etc. </a:t>
            </a:r>
          </a:p>
          <a:p>
            <a:pPr lvl="2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CHOA-OSP; Emory- OTT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Negotiations may occur in parallel to IRB approval.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agreement cannot be signed until the site has obtained local IRB approval.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full executed copy will be retained in the trial master file.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C6F-FA25-459C-9B37-EA205F5D8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9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7C61-7C0D-48B6-9F6F-AD37B305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A8C0-E5C3-48DB-9760-11D5C719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must receive local IRB approval prior to sending any documents to the site.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will be sent to the sites for IRB approval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Informed Consent Form (ICF)/Assent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IRB approval letter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Investigator Brochure (IB)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manuals including Manual of Procedures of Operations, Pharmaceutical Manual, etc.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other documents that received local IRB approval, including questionnaires, Case Report Forms (CRFs)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33FCE-AB81-403A-B9A0-C7941026A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9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01B1-9890-4750-A4AA-7CA3529C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ICF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C2D6-BE9A-4D69-B9C6-5C119F4E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ICF documents will need to be amended at each site to include their institutions required language.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coordinating site must review a participating site’s consent/assent documents prior to submitting the documents to their local IRB.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to ensure the appropriate language is included and all requirements are met.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7745F-C346-4FD3-A8B8-C4F0481B8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5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1B0A-7D98-40D1-B3F6-0E7634CC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8CE68-7AFA-45F6-8F41-A3000A2FC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754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a Multi-Site Study?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Start-Up Procedures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IND/IDE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ClinicalTrials.gov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IRB/regulatory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Initiation Visit (SIV)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24384-4F6A-485A-9DC4-D71A5BE19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408237"/>
            <a:ext cx="4038600" cy="37639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Study Procedures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Correlatives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Reportable Events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Monitoring/DSMB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Close-out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1580F-638E-44EA-B23C-058C8370E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4271-A5CF-4738-8352-316692C4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4862E-815C-4C64-BCE1-6B2DC4BD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regulatory documents will be collected from sites at study start-up and maintained throughout the trial: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1572 (if applicable)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Disclosure Forms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Delegation of Authority Log (DOA)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log(s)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Investigational Product/Device log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CVs, Licenses, and GCP training for all staff listed on DOA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 reference ranges, CAP/CLIA,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Lab Director’s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CV and License (if applicable)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IRB approvals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E3851-EE63-417B-B25B-3C04F8D94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F546-2B91-413E-A42B-19305864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Initiation Visit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ECB7-0CBA-4676-9F42-72F72F95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48" y="1295400"/>
            <a:ext cx="8229600" cy="4800600"/>
          </a:xfrm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site initiation visit (SIV) is the process to ensure the principal investigator (PI) and site staff are sufficiently trained in executing the protocol.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the site has a fully executed contract and IRB approval, an SIV with the site will be scheduled within 5-7 business days.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typically conducted remotely for investigator-initiated trials.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Depending on the type of study, the following staff should be present for the training visit: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Sub-investigators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Coordinators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Coordinator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Coordinator 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5563-47F2-4ED7-A313-B10C4568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EDCD-3AFE-4056-B7AA-6556CE04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reviewed in an SIV?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15FD-613E-4E1C-8F8D-495FBB28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 overview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 background, aims, inclusion/exclusion criteria, treatment plan, study drug/device administration, SAE reporting, Off Protocol/Study criteria, stopping rules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flow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tools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on the reservation of slots, electronic database, case report forms, patient enrollment, etc. as applicable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monitoring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8850B-4D8F-4E8E-AB9C-74443F474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1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2A1A-14B0-45D8-9458-778A8276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SIV Confirmation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6713-7AFC-4814-9D88-694BDB19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3E023-B4C6-4F07-BFD6-AD60CF137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t="12963" r="70000" b="22839"/>
          <a:stretch/>
        </p:blipFill>
        <p:spPr>
          <a:xfrm>
            <a:off x="1940365" y="1243081"/>
            <a:ext cx="5042325" cy="54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0D67-D738-4C40-936E-EC3D5AF9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SIV Follow-Up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9DB59-E523-4F11-BB12-15451A1F4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0B0F8C-7046-4D5D-AAAD-19E4345C359E}"/>
              </a:ext>
            </a:extLst>
          </p:cNvPr>
          <p:cNvGrpSpPr>
            <a:grpSpLocks noChangeAspect="1"/>
          </p:cNvGrpSpPr>
          <p:nvPr/>
        </p:nvGrpSpPr>
        <p:grpSpPr>
          <a:xfrm>
            <a:off x="2743200" y="1251973"/>
            <a:ext cx="3962400" cy="5453627"/>
            <a:chOff x="2743200" y="1295399"/>
            <a:chExt cx="3543300" cy="4876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9F05BA-8683-4D0A-840A-C6BC8D434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413" t="17997" r="30603" b="11081"/>
            <a:stretch/>
          </p:blipFill>
          <p:spPr>
            <a:xfrm>
              <a:off x="2743200" y="1295399"/>
              <a:ext cx="3505200" cy="44196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A8AFB1-568B-4DA8-AB03-758982AD7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807" t="30023" r="9622" b="62640"/>
            <a:stretch/>
          </p:blipFill>
          <p:spPr>
            <a:xfrm>
              <a:off x="2857500" y="5715000"/>
              <a:ext cx="34290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541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1D80-353B-4ED6-BD46-690164A9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 dirty="0"/>
              <a:t>What is involved after study start-up?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AF87-5DC2-4742-9015-612E7D7E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enrollment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Correlative Studies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Reportable Events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Deviations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DSMB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Queries and Monitoring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Payments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901F5-F8E6-496C-B950-C416898B3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BF27-2361-4519-ABDB-B8D3C324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Enrolling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F9A2-C7CE-4036-9A2E-46056D322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studies require Slot Reservation to ensure the study is not over enrolling.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a site identifies a patient, they must reach out to the CTC/PI to reserve a slot.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coordinating site will send a slot reservation survey to the site to complete.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Typically, the patient must be enrolled within 14 calendar days of slot reservation.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 14 calendar days are exceeded, they will need to re-reserve a slot.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3C20-CC34-4639-B65F-BC00ABF818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01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952D-BBAF-4EBF-9A04-AF70BD2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Enrolling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2365-CB17-41B1-947A-DED51D32A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a patient has consented to the study, the study team will begin to complete the corresponding CRFs and have their local PI sign off and review.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site must include all relevant eligibility redacted source documentation.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study PI and CTC will review the patient for eligibility and deem them eligible or not.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the patient has been enrolled, they will need to follow the required timeline to start treatment.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patient typically needs to start treatment within 7 days of enrolling.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D0AF5-EDA9-4100-AB3F-D6ABE545F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5C37-853D-46FB-B4A2-C19429A8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Correlative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2EA6-2108-4988-817F-AF70FA30D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37" y="1395663"/>
            <a:ext cx="8229600" cy="4800600"/>
          </a:xfrm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Correlative studies 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include whole blood, plasma, urine, tissue, stool etc.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Coordinating site will provide each site with: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 kits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Shippers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Requisition form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Samples will be collected, processed (if applicable), and shipped to the receiving laboratory according to the study protocol and lab manual.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Coordinating sites will communicate with the site and receiving laboratory about sample collections and projected arrival date.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samples are not shipped same day of collection, the site will be required to maintain adequate freezer/refrigeration logs.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A2A44-CECD-423E-A350-D5D313859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75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52D4-5171-4139-9AEA-F4B35B50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42" y="210877"/>
            <a:ext cx="8229600" cy="990600"/>
          </a:xfrm>
        </p:spPr>
        <p:txBody>
          <a:bodyPr/>
          <a:lstStyle/>
          <a:p>
            <a:r>
              <a:rPr lang="en-US" dirty="0"/>
              <a:t>Reportable Events- 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80BC-7C61-4BF4-866F-267E37E0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8305800" cy="527552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sites will submit all AEs, SAEs, UPs, and SUSARs according to the study protocol.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SAE will be reported either in an electronic SAE form or in the study electronic database (REDCap).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local PI and study PI are required to review and assess the safety event.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SAEs will be submitted to the local and coordinating site IRB and/or FDA, depending on the severity of the event and protocol requirements.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copy of all significant safety events will be sent to the participating sites and the Data Safety Monitoring Board (DSMB).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010BF-CE37-44F6-8F2D-EFD59F031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1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Multi-Site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multi-site study is one in which a local investigator designs a trial and oversees its conduct at multiple external institutions.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investigator is usually the study sponsor, as well.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 Coordinators (CTCs) aid these local investigators in opening and managing these multi-site trials for the duration of the study.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Aflac Cancer and Blood Disorders Center is currently  coordinating 18 multi-site studies. 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 investigational drug trials, registry studies, non-therapeutic intervention trials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Ranging from 3 to 17 participating centers</a:t>
            </a:r>
          </a:p>
        </p:txBody>
      </p:sp>
    </p:spTree>
    <p:extLst>
      <p:ext uri="{BB962C8B-B14F-4D97-AF65-F5344CB8AC3E}">
        <p14:creationId xmlns:p14="http://schemas.microsoft.com/office/powerpoint/2010/main" val="3975763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7F87-575C-4A46-A240-FD5CDDA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Events-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0364-BAF0-4AFB-AD33-9B4491A4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SUSAR IND reporting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any suspected SUSAR, a MedWatch report will be submitted to the FDA within 15 calendar days.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 event is fatal or life-threatening, the report will be made within 7 calendar days.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 trial also has a sponsor outside of CHOA/Emory that will be providing investigational drug, device, or funding, submission of SAEs may be a requirement.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 reporting requirements for AEs, SAEs, UPs, and SUSARs 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B299-ABA2-48EC-821E-9DF5E410C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68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1D47-7E94-4DCF-889E-4C2B2776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Events- Deviations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B339-47FB-487F-BF4A-D6B99AB9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sites will submit all protocol deviations according to the study protocol.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deviation will be reported either in an electronic form or in the study electronic database (REDCap).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local PI and study PI are required to review and assess the event.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Deviations will be submitted to the local and coordinating site IRBs, if deemed necessary.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deviations will be submitted to the DSMB.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9ABA3-9206-458F-B28D-B5764054C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F485-6F60-4F20-B3F2-47E38EEE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Safety Monitoring Board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FCE8-8B66-4039-A87B-299FDC9DE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 Phase I and II trials and high-risk interventions, including multi-site trials.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Studies will receive a formal review by the Aflac DSMB once per quarter.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safety information will be reviewed from all sites participating in the trial.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DSMB will assess the safety of the study and send an official decision letter.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Sites PIs are responsible for sharing DSMB communication with their local IRBs.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00753-C391-4BD9-8EAB-018F6D433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0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F868-B419-4C4F-8B4E-CA8F883F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DB77-F8A6-4CB7-9D82-C7C18AB27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579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integrity of the trial, it is important to conduct frequent reviews of the data and submit queries to sites outside of the scheduled monitoring visits.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data is being entered according to the schedule of events and within the designated timeframe listed in the protocol.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is accurate and complete.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 data queries and submit to designated staff member.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96652-549B-4CFD-8DD2-53A8B74AD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6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1ECA-0EE2-494A-BFA5-7A76D7E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D67D-D0C7-418A-82C0-F79CEFCF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 visits are conducted by the CTC according to the schedule in the protocol in order to: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Verify the investigator is conducting the study in accordance with Good Clinical Practice (GCP)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ensure the participants’ safety, rights, and well-being are being protected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recorded in the CRFs is accurate, complete, and verifiable from source documentation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C3DDB-3759-4EE2-BEBD-CDF476F46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97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94-D8CB-4230-8447-E664B40F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FCD9-B050-456F-97DF-65349194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of monitoring visits</a:t>
            </a:r>
          </a:p>
          <a:p>
            <a:pPr lvl="1"/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Interim monitoring visits-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routine visits scheduled according to the study protocol to ensure sites are following GCP and completing the data accurately and timely.</a:t>
            </a:r>
          </a:p>
          <a:p>
            <a:pPr lvl="1"/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For-cause visits-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this will be at the discretion of the PI to address any unanticipated issues that arise, including safety concerns.</a:t>
            </a:r>
          </a:p>
          <a:p>
            <a:pPr lvl="1"/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Close-Out Visit (COV)-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after the study has been completed, a COV will be conducted to retain all study documents and close out any unresolved data issues.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E85C-B2E7-4040-9596-AB95C537B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83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E772-60F3-4F37-8E51-5548FEE6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FDE7-C11C-4CCF-BE5E-ACA02B31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During the visit, the following documents will be reviewed: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documents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CRFs for completeness and accuracy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verification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AEs and SAEs, ensuring all have been reported as necessary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 deviations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Pharmacy records, if applicable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 logs (refrigerator/freezer), if applicable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7C8B2-7FD2-442B-87B2-1D90C3A62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49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26C3-0CC0-411B-B200-F02E5069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Visit Confirmation Letter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B5E333-FACF-4ED8-AC3F-E98983E2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271428"/>
            <a:ext cx="4399570" cy="54341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655F7-4E78-437D-BDD5-20274D74F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6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78FA-156B-4C4E-ACC9-6C3DC613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Visit Follow-up Letter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83DB17-580D-46EE-827C-21756CBB3C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76149"/>
            <a:ext cx="4343400" cy="544064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F9A3DD-DEDA-4953-96FF-C6725A34A8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6665" y="1276149"/>
            <a:ext cx="4255040" cy="42102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55B3E-3231-4116-B68D-E45A8E135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1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6C70-CB29-4FF0-B4E3-635E7F8B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0749-B1EA-414D-8187-55567377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the following regulatory documents for the duration of the trial: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IRB approved versions of the protocol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ICF templates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IRB approvals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team licenses, CVs, GCP, and other relevant training documentation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laboratory documentation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 of Procedures (MOP), if applicable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 Operating Procedures (SOPs)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DSMB letters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51620-E060-432C-9A18-949CDF14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0B94-A0FB-4D19-B8ED-F55ABF4C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Start-Up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0FD4-569A-4FF8-93C7-D07928F7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IND/IDE submission, if applicable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IRB approval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ClinicalTrials.gov registration, if applicable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selection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Sites will be selected based on their capability to conduct the study protocol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 includes start-up fees and per patient reimbursement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9C9B-04F6-49BB-B6FC-E9E156BB1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00AB-223A-4C45-B503-9804CBC2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648B-243A-4CFB-A1D5-21B249286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W-9 must be completed from the participating institutions.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sites will submit invoices according to the schedule agreed upon the CTA.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study team will compare the invoice to the CTA payment-task/events to ensure all have been complete before processing the payment.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copy of the invoice will be submitted to Emory or CHOA, depending on where the contract originated.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 study is through Emory, Emory will be responsible for following up with the sites about invoices.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A97DA-AA95-49A0-B3BE-4D9BA54CB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62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5F99-B1FB-4008-893C-0659CD15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168D-7E88-46B8-A15A-745EFAA0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82" y="13716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is frequent communication important to have with sites?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ensure protocol integrity is being upheld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safety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the sites opportunities to ask questions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is this typically done?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Scheduled study meetings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Newsletters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Sending “check in” emails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there are active patients- email around every 2 weeks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there are not active patients- email around once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FDC55-DF31-46BA-B09E-F87CE71ED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9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ADEE-E456-4EEE-BDDB-7D27645F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BB2E-704D-4B25-9E93-8DF797DA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Depending on the rate of accrual and the type of trial, site calls are typically scheduled anywhere from monthly to quarterly.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meetings are held to: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sites engaged to keep up accrual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sites opportunities to ask questions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 forum for providers to discuss patient concerns/questions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 protocol amendments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additional protocol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88361-9882-4B11-AF6C-20D075662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88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06D0-7E5E-49FE-8332-20852874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Newsletter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0CE5-9602-4C5D-82B5-A16C1B1A3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Another great form of communication to sites is newsletters.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Newsletters may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contact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Frequently asked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accrual numbers and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study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Interim study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3D6BB-C004-4814-AF55-C1B936373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37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245F-29A7-4DAA-B292-0CBDC7BF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Close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252F-A086-4575-976B-7D7ECB56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sites have received all payments according to the CTA.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close-out visits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conducted remotely with all participating sites.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Close out the study with local and external IRBs.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Sites will close out with their IRB after the close out visit has been conducted.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study results to ClinicalTrials.gov, if applicable.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C5CD-BDD1-4E76-BA23-C305C6094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6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8E1A-6094-48B6-A8E5-5338A433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Close-Out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365-3549-418F-8B25-EBC24325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of CRFs/eCRFs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appropriate source documentation is present for all subjects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all data management processes have been completed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all CRFs have been completed and submitted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all electronic queries issued to date have been appropriately resolved, reviewed, and closed.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AEs, UPs, SAEs, RNI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have been reported to all appropriate parties, if applicable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35028-61B5-4153-B233-576B37E11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10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0AF7-8E7A-4018-BD6A-BFF6EA87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Close-Out Visit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0288-694F-483C-9F17-FCFACA55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the Investigator Site Files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all signed ICFs are on file for all subjects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reporting of study closure to the IRB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Reconcile study file with the master trial file including but not limited to: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IRB approved versions of the protocol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ICF templates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IRB approvals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versions of the 1572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team licenses, CVs, GCPs, and other relevant training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laboratory documentation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 Operation Procedures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DSMB letters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E839F-14E5-486E-8BEC-0CC5B77F6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7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7809-604C-4147-923D-7970B222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Close-Out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DFCC7-9E82-4DAF-8754-F960048D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the completeness of the following logs: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Pre-screening log, Subject Screening and Enrollment log, Monitoring Visit log, Delegation of Authority Log, Training Attendance log(s), Investigational Product/Device Accountability Log, Specimen Tracking log, Freezer/Refrigeration log, Protocol Deviation log, and Adverse Event log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Investigational Product/Device Reconciliation (if applicable)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IP dispense forms and accountability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final disposition of IP per the MOP, sponsor requirements, etc.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Collected all laboratory specimens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specimens have been sent and analyzed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final disposition of study supplies or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A8069-53F9-4885-A2F4-0098F6CC4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4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823C-023F-4641-94DD-6BCE967D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3EE2-51D1-45D1-B67B-1EB80BE6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hlinkClick r:id="rId2"/>
              </a:rPr>
              <a:t>https://www.fda.gov/drugs/types-applications/investigational-new-drug-ind-application</a:t>
            </a:r>
            <a:endParaRPr lang="en-US" dirty="0"/>
          </a:p>
          <a:p>
            <a:r>
              <a:rPr lang="en-US" dirty="0"/>
              <a:t>2. </a:t>
            </a:r>
            <a:r>
              <a:rPr lang="en-US">
                <a:hlinkClick r:id="rId3"/>
              </a:rPr>
              <a:t>https://www.fda.gov/medical-devices/how-study-and-market-your-device/investigational-device-exemption-ide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EB64C-AA9F-4F13-9013-84F64643F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7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098" name="Picture 2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8893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6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90DF-1CC4-4002-8CD3-B28FD9AE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 vs 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B28F-E1C6-4C83-8A93-71B8B9EF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 = Investigational New Drug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are either Commercial or Research (non-commercial) under these categories: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Investigator IND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Use IND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 IND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 = Investigational Device Exemption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are either Significant or Nonsignificant risk under these categories: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 IDE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Investigator-initiated IDE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Use IDE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632BE-90E6-45FA-A83A-9ECFA8AD3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7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070F-F89E-4D2D-9D9B-8CFAD26C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B313-EEBB-44E0-A056-C130A962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submitted in an IND packet?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 Application Cover (Form 1571)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Investigator’s Statement (Form 1572)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Certification req’s, mandatory registration, &amp; result reporting through ClinicalTrials.gov (if applicable)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Animal Pharmacology and Toxicology Studies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 Information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Protocols and Investigator Information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9982-93FC-421A-9A5B-AE62B09FE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0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2D71-8345-429F-BBCF-C494A8C2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2EAD-207A-4D46-9B34-73E6D3C9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0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of drug- ensure investigational drugs are only shipped to investigators participating in the trials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labeling of immediate packing of investigational drug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Obtain and maintain critical documents (included in prior slide) and regulatory documents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disclosures from each investigator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ClinicalTrials.gov registration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reporting to the FDA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 and report on safety and effectiveness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D7FA-282F-4E1F-BFBD-ABD5687B7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5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070F-F89E-4D2D-9D9B-8CFAD26C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B313-EEBB-44E0-A056-C130A962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Varies based on Risk level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submitted in an IDE packet?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Sponsor information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of prior investigations-all prior clinical, animal, and laboratory testing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Investigational Plan (including protocol, etc.)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agreements to be signed &amp; certification all investigators have signed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IRB and participating institution(s) information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Labeling information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Copies of Informed Consent forms and other material provided to subjects. 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9982-93FC-421A-9A5B-AE62B09FE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7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2D71-8345-429F-BBCF-C494A8C2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2EAD-207A-4D46-9B34-73E6D3C9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and educate qualified investigators and monitors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Ensure/maintain FDA &amp; IRB approval, reporting annually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Device Control-ensure investigational devices are only shipped to investigators participating in the trials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Obtain necessary signed agreements &amp; financial disclosures from investigators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immediate package label of investigational device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Obtain and maintain critical documents (included in prior slide) and regulatory documents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ClinicalTrials.gov registration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 and report on safety and effectiveness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D7FA-282F-4E1F-BFBD-ABD5687B7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01731"/>
      </p:ext>
    </p:extLst>
  </p:cSld>
  <p:clrMapOvr>
    <a:masterClrMapping/>
  </p:clrMapOvr>
</p:sld>
</file>

<file path=ppt/theme/theme1.xml><?xml version="1.0" encoding="utf-8"?>
<a:theme xmlns:a="http://schemas.openxmlformats.org/drawingml/2006/main" name="201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11567</TotalTime>
  <Words>3062</Words>
  <Application>Microsoft Office PowerPoint</Application>
  <PresentationFormat>On-screen Show (4:3)</PresentationFormat>
  <Paragraphs>435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Archer Semibold</vt:lpstr>
      <vt:lpstr>Arial</vt:lpstr>
      <vt:lpstr>Arial Rounded MT Bold</vt:lpstr>
      <vt:lpstr>Calibri</vt:lpstr>
      <vt:lpstr>Tw Cen MT</vt:lpstr>
      <vt:lpstr>2012 Template</vt:lpstr>
      <vt:lpstr>Coordinating Multi-Site Trials </vt:lpstr>
      <vt:lpstr>Agenda </vt:lpstr>
      <vt:lpstr>Multi-Site Study</vt:lpstr>
      <vt:lpstr>Study Start-Up</vt:lpstr>
      <vt:lpstr>IND vs IDE </vt:lpstr>
      <vt:lpstr>IND Submission</vt:lpstr>
      <vt:lpstr>IND Responsibilities </vt:lpstr>
      <vt:lpstr>IDE Submission</vt:lpstr>
      <vt:lpstr>IDE Responsibilities </vt:lpstr>
      <vt:lpstr>ClinicalTrials.gov </vt:lpstr>
      <vt:lpstr>ClinicalTrials.gov Requirements</vt:lpstr>
      <vt:lpstr>ClinicalTrials.gov</vt:lpstr>
      <vt:lpstr>PowerPoint Presentation</vt:lpstr>
      <vt:lpstr>Start-up Package </vt:lpstr>
      <vt:lpstr>Contract  </vt:lpstr>
      <vt:lpstr>Contract </vt:lpstr>
      <vt:lpstr>Contract </vt:lpstr>
      <vt:lpstr>IRB </vt:lpstr>
      <vt:lpstr>ICF Documents</vt:lpstr>
      <vt:lpstr>Regulatory Documents</vt:lpstr>
      <vt:lpstr>Site Initiation Visit </vt:lpstr>
      <vt:lpstr>What is reviewed in an SIV?</vt:lpstr>
      <vt:lpstr>SIV Confirmation Letter</vt:lpstr>
      <vt:lpstr>SIV Follow-Up Letter</vt:lpstr>
      <vt:lpstr>What is involved after study start-up?</vt:lpstr>
      <vt:lpstr>Enrolling Patients</vt:lpstr>
      <vt:lpstr>Enrolling Patients </vt:lpstr>
      <vt:lpstr>Correlative Studies </vt:lpstr>
      <vt:lpstr>Reportable Events- Safety </vt:lpstr>
      <vt:lpstr>Reportable Events- Safety</vt:lpstr>
      <vt:lpstr>Reportable Events- Deviations </vt:lpstr>
      <vt:lpstr>Data Safety Monitoring Board </vt:lpstr>
      <vt:lpstr>Querying Data </vt:lpstr>
      <vt:lpstr>Monitoring Visits</vt:lpstr>
      <vt:lpstr>Monitoring Visits</vt:lpstr>
      <vt:lpstr>Monitoring Visits</vt:lpstr>
      <vt:lpstr>Monitoring Visit Confirmation Letter</vt:lpstr>
      <vt:lpstr>Monitoring Visit Follow-up Letter</vt:lpstr>
      <vt:lpstr>Regulatory Files </vt:lpstr>
      <vt:lpstr>Site Payments</vt:lpstr>
      <vt:lpstr>Site Communication</vt:lpstr>
      <vt:lpstr>Study Meetings </vt:lpstr>
      <vt:lpstr>Study Newsletter</vt:lpstr>
      <vt:lpstr>Study Close Out </vt:lpstr>
      <vt:lpstr>Close-Out Visit</vt:lpstr>
      <vt:lpstr>Close-Out Visit </vt:lpstr>
      <vt:lpstr>Close-Out Visit</vt:lpstr>
      <vt:lpstr>Sources </vt:lpstr>
      <vt:lpstr>Q &amp; A</vt:lpstr>
    </vt:vector>
  </TitlesOfParts>
  <Company>Children's Healthcare of Atlanta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Healthcare of Atlanta</dc:title>
  <dc:creator>Chris Thornton</dc:creator>
  <cp:lastModifiedBy>Spring, Nadine H.</cp:lastModifiedBy>
  <cp:revision>173</cp:revision>
  <cp:lastPrinted>2012-03-27T20:50:30Z</cp:lastPrinted>
  <dcterms:created xsi:type="dcterms:W3CDTF">2012-03-06T21:24:02Z</dcterms:created>
  <dcterms:modified xsi:type="dcterms:W3CDTF">2020-09-14T18:26:45Z</dcterms:modified>
</cp:coreProperties>
</file>