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 id="2147483684" r:id="rId2"/>
  </p:sldMasterIdLst>
  <p:notesMasterIdLst>
    <p:notesMasterId r:id="rId19"/>
  </p:notesMasterIdLst>
  <p:sldIdLst>
    <p:sldId id="262" r:id="rId3"/>
    <p:sldId id="263" r:id="rId4"/>
    <p:sldId id="277" r:id="rId5"/>
    <p:sldId id="278" r:id="rId6"/>
    <p:sldId id="279" r:id="rId7"/>
    <p:sldId id="285" r:id="rId8"/>
    <p:sldId id="280" r:id="rId9"/>
    <p:sldId id="286" r:id="rId10"/>
    <p:sldId id="287" r:id="rId11"/>
    <p:sldId id="281" r:id="rId12"/>
    <p:sldId id="288" r:id="rId13"/>
    <p:sldId id="282" r:id="rId14"/>
    <p:sldId id="283" r:id="rId15"/>
    <p:sldId id="284" r:id="rId16"/>
    <p:sldId id="269" r:id="rId17"/>
    <p:sldId id="272"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iton, Brenda J" initials="SBJ" lastIdx="6" clrIdx="0"/>
  <p:cmAuthor id="2" name="CHOA" initials="SMH"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82190" autoAdjust="0"/>
  </p:normalViewPr>
  <p:slideViewPr>
    <p:cSldViewPr>
      <p:cViewPr varScale="1">
        <p:scale>
          <a:sx n="66" d="100"/>
          <a:sy n="66" d="100"/>
        </p:scale>
        <p:origin x="1734"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AE20C2F-7E02-4D7D-BC0F-0F6740FA2073}" type="datetimeFigureOut">
              <a:rPr lang="en-US" smtClean="0"/>
              <a:t>10/9/2020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6E1DC5D-EB49-4D4F-8108-761B1627E1B5}" type="slidenum">
              <a:rPr lang="en-US" smtClean="0"/>
              <a:t>‹#›</a:t>
            </a:fld>
            <a:endParaRPr lang="en-US"/>
          </a:p>
        </p:txBody>
      </p:sp>
    </p:spTree>
    <p:extLst>
      <p:ext uri="{BB962C8B-B14F-4D97-AF65-F5344CB8AC3E}">
        <p14:creationId xmlns:p14="http://schemas.microsoft.com/office/powerpoint/2010/main" val="791701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6F8088-A4E4-4974-865E-6A21FE02334E}" type="slidenum">
              <a:rPr lang="en-US" smtClean="0"/>
              <a:pPr/>
              <a:t>1</a:t>
            </a:fld>
            <a:endParaRPr lang="en-US" dirty="0"/>
          </a:p>
        </p:txBody>
      </p:sp>
    </p:spTree>
    <p:extLst>
      <p:ext uri="{BB962C8B-B14F-4D97-AF65-F5344CB8AC3E}">
        <p14:creationId xmlns:p14="http://schemas.microsoft.com/office/powerpoint/2010/main" val="1124117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E1DC5D-EB49-4D4F-8108-761B1627E1B5}" type="slidenum">
              <a:rPr lang="en-US" smtClean="0"/>
              <a:t>2</a:t>
            </a:fld>
            <a:endParaRPr lang="en-US"/>
          </a:p>
        </p:txBody>
      </p:sp>
    </p:spTree>
    <p:extLst>
      <p:ext uri="{BB962C8B-B14F-4D97-AF65-F5344CB8AC3E}">
        <p14:creationId xmlns:p14="http://schemas.microsoft.com/office/powerpoint/2010/main" val="2366973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E1DC5D-EB49-4D4F-8108-761B1627E1B5}" type="slidenum">
              <a:rPr lang="en-US" smtClean="0"/>
              <a:t>15</a:t>
            </a:fld>
            <a:endParaRPr lang="en-US"/>
          </a:p>
        </p:txBody>
      </p:sp>
    </p:spTree>
    <p:extLst>
      <p:ext uri="{BB962C8B-B14F-4D97-AF65-F5344CB8AC3E}">
        <p14:creationId xmlns:p14="http://schemas.microsoft.com/office/powerpoint/2010/main" val="3569361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E1DC5D-EB49-4D4F-8108-761B1627E1B5}" type="slidenum">
              <a:rPr lang="en-US" smtClean="0"/>
              <a:t>16</a:t>
            </a:fld>
            <a:endParaRPr lang="en-US"/>
          </a:p>
        </p:txBody>
      </p:sp>
    </p:spTree>
    <p:extLst>
      <p:ext uri="{BB962C8B-B14F-4D97-AF65-F5344CB8AC3E}">
        <p14:creationId xmlns:p14="http://schemas.microsoft.com/office/powerpoint/2010/main" val="1822955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cxnSp>
        <p:nvCxnSpPr>
          <p:cNvPr id="4" name="Straight Connector 3"/>
          <p:cNvCxnSpPr/>
          <p:nvPr/>
        </p:nvCxnSpPr>
        <p:spPr>
          <a:xfrm>
            <a:off x="685800" y="3733800"/>
            <a:ext cx="77724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nchor="b" anchorCtr="0">
            <a:normAutofit/>
          </a:bodyPr>
          <a:lstStyle>
            <a:lvl1pPr algn="l">
              <a:defRPr sz="4400" b="0">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685800" y="3886200"/>
            <a:ext cx="7772400" cy="914400"/>
          </a:xfrm>
        </p:spPr>
        <p:txBody>
          <a:bodyPr/>
          <a:lstStyle>
            <a:lvl1pPr marL="0" indent="0" algn="l">
              <a:buNone/>
              <a:defRPr>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6" name="Straight Connector 5"/>
          <p:cNvCxnSpPr/>
          <p:nvPr userDrawn="1"/>
        </p:nvCxnSpPr>
        <p:spPr>
          <a:xfrm>
            <a:off x="685800" y="3733800"/>
            <a:ext cx="7772400" cy="0"/>
          </a:xfrm>
          <a:prstGeom prst="line">
            <a:avLst/>
          </a:prstGeom>
          <a:ln w="50800" cap="rnd">
            <a:solidFill>
              <a:schemeClr val="accent1"/>
            </a:solidFill>
          </a:ln>
        </p:spPr>
        <p:style>
          <a:lnRef idx="1">
            <a:schemeClr val="accent1"/>
          </a:lnRef>
          <a:fillRef idx="0">
            <a:schemeClr val="accent1"/>
          </a:fillRef>
          <a:effectRef idx="0">
            <a:schemeClr val="accent1"/>
          </a:effectRef>
          <a:fontRef idx="minor">
            <a:schemeClr val="tx1"/>
          </a:fontRef>
        </p:style>
      </p:cxnSp>
      <p:pic>
        <p:nvPicPr>
          <p:cNvPr id="9"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55559"/>
          <a:stretch/>
        </p:blipFill>
        <p:spPr bwMode="auto">
          <a:xfrm>
            <a:off x="457200" y="6400800"/>
            <a:ext cx="164214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52501"/>
          <a:stretch/>
        </p:blipFill>
        <p:spPr bwMode="auto">
          <a:xfrm>
            <a:off x="6931682" y="6400800"/>
            <a:ext cx="175511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5503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lvl1pPr>
              <a:defRPr b="0">
                <a:latin typeface="+mj-lt"/>
              </a:defRPr>
            </a:lvl1pPr>
          </a:lstStyle>
          <a:p>
            <a:r>
              <a:rPr lang="en-US" dirty="0"/>
              <a:t>Click to edit Master title style</a:t>
            </a:r>
          </a:p>
        </p:txBody>
      </p:sp>
      <p:cxnSp>
        <p:nvCxnSpPr>
          <p:cNvPr id="4" name="Straight Connector 3"/>
          <p:cNvCxnSpPr/>
          <p:nvPr/>
        </p:nvCxnSpPr>
        <p:spPr>
          <a:xfrm>
            <a:off x="457200" y="1219200"/>
            <a:ext cx="82296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371600"/>
            <a:ext cx="8229600" cy="48768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a:spLocks noGrp="1"/>
          </p:cNvSpPr>
          <p:nvPr>
            <p:ph type="sldNum" sz="quarter" idx="10"/>
          </p:nvPr>
        </p:nvSpPr>
        <p:spPr>
          <a:xfrm>
            <a:off x="8763000" y="6505575"/>
            <a:ext cx="381000" cy="365125"/>
          </a:xfrm>
          <a:prstGeom prst="rect">
            <a:avLst/>
          </a:prstGeom>
        </p:spPr>
        <p:txBody>
          <a:bodyPr/>
          <a:lstStyle>
            <a:lvl1pPr>
              <a:defRPr sz="1100">
                <a:solidFill>
                  <a:schemeClr val="bg1">
                    <a:lumMod val="50000"/>
                  </a:schemeClr>
                </a:solidFill>
                <a:latin typeface="+mj-lt"/>
              </a:defRPr>
            </a:lvl1pPr>
          </a:lstStyle>
          <a:p>
            <a:pPr>
              <a:defRPr/>
            </a:pPr>
            <a:fld id="{01D945C9-0277-4107-B589-EC55ECD240BC}" type="slidenum">
              <a:rPr lang="en-US" smtClean="0">
                <a:solidFill>
                  <a:prstClr val="white">
                    <a:lumMod val="50000"/>
                  </a:prstClr>
                </a:solidFill>
              </a:rPr>
              <a:pPr>
                <a:defRPr/>
              </a:pPr>
              <a:t>‹#›</a:t>
            </a:fld>
            <a:endParaRPr lang="en-US" dirty="0">
              <a:solidFill>
                <a:prstClr val="white">
                  <a:lumMod val="50000"/>
                </a:prstClr>
              </a:solidFill>
            </a:endParaRPr>
          </a:p>
        </p:txBody>
      </p:sp>
      <p:cxnSp>
        <p:nvCxnSpPr>
          <p:cNvPr id="11" name="Straight Connector 10"/>
          <p:cNvCxnSpPr/>
          <p:nvPr userDrawn="1"/>
        </p:nvCxnSpPr>
        <p:spPr>
          <a:xfrm>
            <a:off x="457200" y="1219200"/>
            <a:ext cx="8229600" cy="0"/>
          </a:xfrm>
          <a:prstGeom prst="line">
            <a:avLst/>
          </a:prstGeom>
          <a:ln w="50800" cap="rnd">
            <a:solidFill>
              <a:schemeClr val="accent1"/>
            </a:solidFill>
          </a:ln>
        </p:spPr>
        <p:style>
          <a:lnRef idx="1">
            <a:schemeClr val="accent1"/>
          </a:lnRef>
          <a:fillRef idx="0">
            <a:schemeClr val="accent1"/>
          </a:fillRef>
          <a:effectRef idx="0">
            <a:schemeClr val="accent1"/>
          </a:effectRef>
          <a:fontRef idx="minor">
            <a:schemeClr val="tx1"/>
          </a:fontRef>
        </p:style>
      </p:cxnSp>
      <p:pic>
        <p:nvPicPr>
          <p:cNvPr id="9"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52501"/>
          <a:stretch/>
        </p:blipFill>
        <p:spPr bwMode="auto">
          <a:xfrm>
            <a:off x="6931682" y="6400800"/>
            <a:ext cx="175511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55559"/>
          <a:stretch/>
        </p:blipFill>
        <p:spPr bwMode="auto">
          <a:xfrm>
            <a:off x="457200" y="6400800"/>
            <a:ext cx="164214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809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4_Title Only">
    <p:spTree>
      <p:nvGrpSpPr>
        <p:cNvPr id="1" name=""/>
        <p:cNvGrpSpPr/>
        <p:nvPr/>
      </p:nvGrpSpPr>
      <p:grpSpPr>
        <a:xfrm>
          <a:off x="0" y="0"/>
          <a:ext cx="0" cy="0"/>
          <a:chOff x="0" y="0"/>
          <a:chExt cx="0" cy="0"/>
        </a:xfrm>
      </p:grpSpPr>
      <p:cxnSp>
        <p:nvCxnSpPr>
          <p:cNvPr id="3" name="Straight Connector 2"/>
          <p:cNvCxnSpPr/>
          <p:nvPr/>
        </p:nvCxnSpPr>
        <p:spPr>
          <a:xfrm>
            <a:off x="457200" y="1219200"/>
            <a:ext cx="8229600" cy="0"/>
          </a:xfrm>
          <a:prstGeom prst="line">
            <a:avLst/>
          </a:prstGeom>
          <a:ln w="508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chor="ctr" anchorCtr="0"/>
          <a:lstStyle>
            <a:lvl1pPr>
              <a:defRPr b="0">
                <a:solidFill>
                  <a:schemeClr val="accent1"/>
                </a:solidFill>
                <a:latin typeface="+mj-lt"/>
              </a:defRPr>
            </a:lvl1pPr>
          </a:lstStyle>
          <a:p>
            <a:r>
              <a:rPr lang="en-US" dirty="0"/>
              <a:t>Click to edit Master title style</a:t>
            </a:r>
          </a:p>
        </p:txBody>
      </p:sp>
      <p:pic>
        <p:nvPicPr>
          <p:cNvPr id="8"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55559"/>
          <a:stretch/>
        </p:blipFill>
        <p:spPr bwMode="auto">
          <a:xfrm>
            <a:off x="457200" y="6400800"/>
            <a:ext cx="164214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lide Number Placeholder 5"/>
          <p:cNvSpPr>
            <a:spLocks noGrp="1"/>
          </p:cNvSpPr>
          <p:nvPr>
            <p:ph type="sldNum" sz="quarter" idx="10"/>
          </p:nvPr>
        </p:nvSpPr>
        <p:spPr>
          <a:xfrm>
            <a:off x="8763000" y="6505575"/>
            <a:ext cx="381000" cy="365125"/>
          </a:xfrm>
          <a:prstGeom prst="rect">
            <a:avLst/>
          </a:prstGeom>
        </p:spPr>
        <p:txBody>
          <a:bodyPr/>
          <a:lstStyle>
            <a:lvl1pPr>
              <a:defRPr sz="1100">
                <a:solidFill>
                  <a:schemeClr val="bg1">
                    <a:lumMod val="50000"/>
                  </a:schemeClr>
                </a:solidFill>
                <a:latin typeface="+mj-lt"/>
              </a:defRPr>
            </a:lvl1pPr>
          </a:lstStyle>
          <a:p>
            <a:pPr>
              <a:defRPr/>
            </a:pPr>
            <a:fld id="{01D945C9-0277-4107-B589-EC55ECD240BC}" type="slidenum">
              <a:rPr lang="en-US" smtClean="0">
                <a:solidFill>
                  <a:prstClr val="white">
                    <a:lumMod val="50000"/>
                  </a:prstClr>
                </a:solidFill>
              </a:rPr>
              <a:pPr>
                <a:defRPr/>
              </a:pPr>
              <a:t>‹#›</a:t>
            </a:fld>
            <a:endParaRPr lang="en-US" dirty="0">
              <a:solidFill>
                <a:prstClr val="white">
                  <a:lumMod val="50000"/>
                </a:prstClr>
              </a:solidFill>
            </a:endParaRPr>
          </a:p>
        </p:txBody>
      </p:sp>
      <p:pic>
        <p:nvPicPr>
          <p:cNvPr id="10"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52501"/>
          <a:stretch/>
        </p:blipFill>
        <p:spPr bwMode="auto">
          <a:xfrm>
            <a:off x="6931682" y="6400800"/>
            <a:ext cx="175511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600037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5_Title Only">
    <p:spTree>
      <p:nvGrpSpPr>
        <p:cNvPr id="1" name=""/>
        <p:cNvGrpSpPr/>
        <p:nvPr/>
      </p:nvGrpSpPr>
      <p:grpSpPr>
        <a:xfrm>
          <a:off x="0" y="0"/>
          <a:ext cx="0" cy="0"/>
          <a:chOff x="0" y="0"/>
          <a:chExt cx="0" cy="0"/>
        </a:xfrm>
      </p:grpSpPr>
      <p:cxnSp>
        <p:nvCxnSpPr>
          <p:cNvPr id="3" name="Straight Connector 2"/>
          <p:cNvCxnSpPr/>
          <p:nvPr/>
        </p:nvCxnSpPr>
        <p:spPr>
          <a:xfrm>
            <a:off x="457200" y="1219200"/>
            <a:ext cx="8229600" cy="0"/>
          </a:xfrm>
          <a:prstGeom prst="line">
            <a:avLst/>
          </a:prstGeom>
          <a:ln w="508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chor="ctr" anchorCtr="0"/>
          <a:lstStyle>
            <a:lvl1pPr>
              <a:defRPr b="0">
                <a:latin typeface="+mj-lt"/>
              </a:defRPr>
            </a:lvl1pPr>
          </a:lstStyle>
          <a:p>
            <a:r>
              <a:rPr lang="en-US" dirty="0"/>
              <a:t>Click to edit Master title style</a:t>
            </a:r>
          </a:p>
        </p:txBody>
      </p:sp>
      <p:sp>
        <p:nvSpPr>
          <p:cNvPr id="7" name="Slide Number Placeholder 5"/>
          <p:cNvSpPr>
            <a:spLocks noGrp="1"/>
          </p:cNvSpPr>
          <p:nvPr>
            <p:ph type="sldNum" sz="quarter" idx="10"/>
          </p:nvPr>
        </p:nvSpPr>
        <p:spPr>
          <a:xfrm>
            <a:off x="8763000" y="6505575"/>
            <a:ext cx="381000" cy="365125"/>
          </a:xfrm>
          <a:prstGeom prst="rect">
            <a:avLst/>
          </a:prstGeom>
        </p:spPr>
        <p:txBody>
          <a:bodyPr/>
          <a:lstStyle>
            <a:lvl1pPr>
              <a:defRPr sz="1100">
                <a:solidFill>
                  <a:schemeClr val="bg1">
                    <a:lumMod val="50000"/>
                  </a:schemeClr>
                </a:solidFill>
                <a:latin typeface="+mj-lt"/>
              </a:defRPr>
            </a:lvl1pPr>
          </a:lstStyle>
          <a:p>
            <a:pPr>
              <a:defRPr/>
            </a:pPr>
            <a:fld id="{01D945C9-0277-4107-B589-EC55ECD240BC}" type="slidenum">
              <a:rPr lang="en-US" smtClean="0">
                <a:solidFill>
                  <a:prstClr val="white">
                    <a:lumMod val="50000"/>
                  </a:prstClr>
                </a:solidFill>
              </a:rPr>
              <a:pPr>
                <a:defRPr/>
              </a:pPr>
              <a:t>‹#›</a:t>
            </a:fld>
            <a:endParaRPr lang="en-US" dirty="0">
              <a:solidFill>
                <a:prstClr val="white">
                  <a:lumMod val="50000"/>
                </a:prstClr>
              </a:solidFill>
            </a:endParaRPr>
          </a:p>
        </p:txBody>
      </p:sp>
    </p:spTree>
    <p:extLst>
      <p:ext uri="{BB962C8B-B14F-4D97-AF65-F5344CB8AC3E}">
        <p14:creationId xmlns:p14="http://schemas.microsoft.com/office/powerpoint/2010/main" val="251780213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55559"/>
          <a:stretch/>
        </p:blipFill>
        <p:spPr bwMode="auto">
          <a:xfrm>
            <a:off x="457200" y="6400800"/>
            <a:ext cx="164214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5"/>
          <p:cNvSpPr>
            <a:spLocks noGrp="1"/>
          </p:cNvSpPr>
          <p:nvPr>
            <p:ph type="sldNum" sz="quarter" idx="10"/>
          </p:nvPr>
        </p:nvSpPr>
        <p:spPr>
          <a:xfrm>
            <a:off x="8763000" y="6505575"/>
            <a:ext cx="381000" cy="365125"/>
          </a:xfrm>
          <a:prstGeom prst="rect">
            <a:avLst/>
          </a:prstGeom>
        </p:spPr>
        <p:txBody>
          <a:bodyPr/>
          <a:lstStyle>
            <a:lvl1pPr>
              <a:defRPr sz="1100">
                <a:solidFill>
                  <a:schemeClr val="bg1">
                    <a:lumMod val="50000"/>
                  </a:schemeClr>
                </a:solidFill>
                <a:latin typeface="+mj-lt"/>
              </a:defRPr>
            </a:lvl1pPr>
          </a:lstStyle>
          <a:p>
            <a:pPr>
              <a:defRPr/>
            </a:pPr>
            <a:fld id="{01D945C9-0277-4107-B589-EC55ECD240BC}" type="slidenum">
              <a:rPr lang="en-US" smtClean="0">
                <a:solidFill>
                  <a:prstClr val="white">
                    <a:lumMod val="50000"/>
                  </a:prstClr>
                </a:solidFill>
              </a:rPr>
              <a:pPr>
                <a:defRPr/>
              </a:pPr>
              <a:t>‹#›</a:t>
            </a:fld>
            <a:endParaRPr lang="en-US" dirty="0">
              <a:solidFill>
                <a:prstClr val="white">
                  <a:lumMod val="50000"/>
                </a:prstClr>
              </a:solidFill>
            </a:endParaRPr>
          </a:p>
        </p:txBody>
      </p:sp>
      <p:pic>
        <p:nvPicPr>
          <p:cNvPr id="8"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52501"/>
          <a:stretch/>
        </p:blipFill>
        <p:spPr bwMode="auto">
          <a:xfrm>
            <a:off x="6931682" y="6400800"/>
            <a:ext cx="175511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256270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8763000" y="6505575"/>
            <a:ext cx="381000" cy="365125"/>
          </a:xfrm>
          <a:prstGeom prst="rect">
            <a:avLst/>
          </a:prstGeom>
        </p:spPr>
        <p:txBody>
          <a:bodyPr/>
          <a:lstStyle>
            <a:lvl1pPr>
              <a:defRPr sz="1100">
                <a:solidFill>
                  <a:schemeClr val="bg1">
                    <a:lumMod val="50000"/>
                  </a:schemeClr>
                </a:solidFill>
                <a:latin typeface="+mj-lt"/>
              </a:defRPr>
            </a:lvl1pPr>
          </a:lstStyle>
          <a:p>
            <a:pPr>
              <a:defRPr/>
            </a:pPr>
            <a:fld id="{01D945C9-0277-4107-B589-EC55ECD240BC}" type="slidenum">
              <a:rPr lang="en-US" smtClean="0">
                <a:solidFill>
                  <a:prstClr val="white">
                    <a:lumMod val="50000"/>
                  </a:prstClr>
                </a:solidFill>
              </a:rPr>
              <a:pPr>
                <a:defRPr/>
              </a:pPr>
              <a:t>‹#›</a:t>
            </a:fld>
            <a:endParaRPr lang="en-US" dirty="0">
              <a:solidFill>
                <a:prstClr val="white">
                  <a:lumMod val="50000"/>
                </a:prstClr>
              </a:solidFill>
            </a:endParaRPr>
          </a:p>
        </p:txBody>
      </p:sp>
    </p:spTree>
    <p:extLst>
      <p:ext uri="{BB962C8B-B14F-4D97-AF65-F5344CB8AC3E}">
        <p14:creationId xmlns:p14="http://schemas.microsoft.com/office/powerpoint/2010/main" val="55922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0125" y="1825625"/>
            <a:ext cx="7086600" cy="1317625"/>
          </a:xfrm>
        </p:spPr>
        <p:txBody>
          <a:bodyPr anchor="t" anchorCtr="0">
            <a:normAutofit/>
          </a:bodyPr>
          <a:lstStyle>
            <a:lvl1pPr algn="ctr">
              <a:defRPr sz="4400" b="0">
                <a:latin typeface="+mj-lt"/>
              </a:defRPr>
            </a:lvl1pPr>
          </a:lstStyle>
          <a:p>
            <a:r>
              <a:rPr lang="en-US" dirty="0"/>
              <a:t>Click to edit Master title style</a:t>
            </a:r>
          </a:p>
        </p:txBody>
      </p:sp>
      <p:pic>
        <p:nvPicPr>
          <p:cNvPr id="6"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55559"/>
          <a:stretch/>
        </p:blipFill>
        <p:spPr bwMode="auto">
          <a:xfrm>
            <a:off x="457200" y="6400800"/>
            <a:ext cx="164214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5"/>
          <p:cNvSpPr>
            <a:spLocks noGrp="1"/>
          </p:cNvSpPr>
          <p:nvPr>
            <p:ph type="sldNum" sz="quarter" idx="10"/>
          </p:nvPr>
        </p:nvSpPr>
        <p:spPr>
          <a:xfrm>
            <a:off x="8763000" y="6505575"/>
            <a:ext cx="381000" cy="365125"/>
          </a:xfrm>
          <a:prstGeom prst="rect">
            <a:avLst/>
          </a:prstGeom>
        </p:spPr>
        <p:txBody>
          <a:bodyPr/>
          <a:lstStyle>
            <a:lvl1pPr>
              <a:defRPr sz="1100">
                <a:solidFill>
                  <a:schemeClr val="bg1">
                    <a:lumMod val="50000"/>
                  </a:schemeClr>
                </a:solidFill>
                <a:latin typeface="+mj-lt"/>
              </a:defRPr>
            </a:lvl1pPr>
          </a:lstStyle>
          <a:p>
            <a:pPr>
              <a:defRPr/>
            </a:pPr>
            <a:fld id="{01D945C9-0277-4107-B589-EC55ECD240BC}" type="slidenum">
              <a:rPr lang="en-US" smtClean="0">
                <a:solidFill>
                  <a:prstClr val="white">
                    <a:lumMod val="50000"/>
                  </a:prstClr>
                </a:solidFill>
              </a:rPr>
              <a:pPr>
                <a:defRPr/>
              </a:pPr>
              <a:t>‹#›</a:t>
            </a:fld>
            <a:endParaRPr lang="en-US" dirty="0">
              <a:solidFill>
                <a:prstClr val="white">
                  <a:lumMod val="50000"/>
                </a:prstClr>
              </a:solidFill>
            </a:endParaRPr>
          </a:p>
        </p:txBody>
      </p:sp>
      <p:pic>
        <p:nvPicPr>
          <p:cNvPr id="8"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52501"/>
          <a:stretch/>
        </p:blipFill>
        <p:spPr bwMode="auto">
          <a:xfrm>
            <a:off x="6931682" y="6400800"/>
            <a:ext cx="175511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3746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lvl1pPr>
              <a:defRPr b="0">
                <a:latin typeface="+mj-lt"/>
              </a:defRPr>
            </a:lvl1pPr>
          </a:lstStyle>
          <a:p>
            <a:r>
              <a:rPr lang="en-US" dirty="0"/>
              <a:t>Click to edit Master title style</a:t>
            </a:r>
          </a:p>
        </p:txBody>
      </p:sp>
      <p:cxnSp>
        <p:nvCxnSpPr>
          <p:cNvPr id="4" name="Straight Connector 3"/>
          <p:cNvCxnSpPr/>
          <p:nvPr/>
        </p:nvCxnSpPr>
        <p:spPr>
          <a:xfrm>
            <a:off x="457200" y="1219200"/>
            <a:ext cx="82296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371600"/>
            <a:ext cx="8229600" cy="48768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a:spLocks noGrp="1"/>
          </p:cNvSpPr>
          <p:nvPr>
            <p:ph type="sldNum" sz="quarter" idx="10"/>
          </p:nvPr>
        </p:nvSpPr>
        <p:spPr>
          <a:xfrm>
            <a:off x="8763000" y="6505575"/>
            <a:ext cx="381000" cy="365125"/>
          </a:xfrm>
          <a:prstGeom prst="rect">
            <a:avLst/>
          </a:prstGeom>
        </p:spPr>
        <p:txBody>
          <a:bodyPr/>
          <a:lstStyle>
            <a:lvl1pPr>
              <a:defRPr sz="1100">
                <a:solidFill>
                  <a:schemeClr val="bg1">
                    <a:lumMod val="50000"/>
                  </a:schemeClr>
                </a:solidFill>
                <a:latin typeface="+mj-lt"/>
              </a:defRPr>
            </a:lvl1pPr>
          </a:lstStyle>
          <a:p>
            <a:pPr>
              <a:defRPr/>
            </a:pPr>
            <a:fld id="{01D945C9-0277-4107-B589-EC55ECD240BC}" type="slidenum">
              <a:rPr lang="en-US" smtClean="0">
                <a:solidFill>
                  <a:prstClr val="white">
                    <a:lumMod val="50000"/>
                  </a:prstClr>
                </a:solidFill>
              </a:rPr>
              <a:pPr>
                <a:defRPr/>
              </a:pPr>
              <a:t>‹#›</a:t>
            </a:fld>
            <a:endParaRPr lang="en-US" dirty="0">
              <a:solidFill>
                <a:prstClr val="white">
                  <a:lumMod val="50000"/>
                </a:prstClr>
              </a:solidFill>
            </a:endParaRPr>
          </a:p>
        </p:txBody>
      </p:sp>
      <p:cxnSp>
        <p:nvCxnSpPr>
          <p:cNvPr id="11" name="Straight Connector 10"/>
          <p:cNvCxnSpPr/>
          <p:nvPr userDrawn="1"/>
        </p:nvCxnSpPr>
        <p:spPr>
          <a:xfrm>
            <a:off x="457200" y="1219200"/>
            <a:ext cx="8229600" cy="0"/>
          </a:xfrm>
          <a:prstGeom prst="line">
            <a:avLst/>
          </a:prstGeom>
          <a:ln w="50800" cap="rnd">
            <a:solidFill>
              <a:schemeClr val="accent1"/>
            </a:solidFill>
          </a:ln>
        </p:spPr>
        <p:style>
          <a:lnRef idx="1">
            <a:schemeClr val="accent1"/>
          </a:lnRef>
          <a:fillRef idx="0">
            <a:schemeClr val="accent1"/>
          </a:fillRef>
          <a:effectRef idx="0">
            <a:schemeClr val="accent1"/>
          </a:effectRef>
          <a:fontRef idx="minor">
            <a:schemeClr val="tx1"/>
          </a:fontRef>
        </p:style>
      </p:cxnSp>
      <p:pic>
        <p:nvPicPr>
          <p:cNvPr id="9"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52501"/>
          <a:stretch/>
        </p:blipFill>
        <p:spPr bwMode="auto">
          <a:xfrm>
            <a:off x="6931682" y="6400800"/>
            <a:ext cx="175511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55559"/>
          <a:stretch/>
        </p:blipFill>
        <p:spPr bwMode="auto">
          <a:xfrm>
            <a:off x="457200" y="6400800"/>
            <a:ext cx="164214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5152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4_Title Only">
    <p:spTree>
      <p:nvGrpSpPr>
        <p:cNvPr id="1" name=""/>
        <p:cNvGrpSpPr/>
        <p:nvPr/>
      </p:nvGrpSpPr>
      <p:grpSpPr>
        <a:xfrm>
          <a:off x="0" y="0"/>
          <a:ext cx="0" cy="0"/>
          <a:chOff x="0" y="0"/>
          <a:chExt cx="0" cy="0"/>
        </a:xfrm>
      </p:grpSpPr>
      <p:cxnSp>
        <p:nvCxnSpPr>
          <p:cNvPr id="3" name="Straight Connector 2"/>
          <p:cNvCxnSpPr/>
          <p:nvPr/>
        </p:nvCxnSpPr>
        <p:spPr>
          <a:xfrm>
            <a:off x="457200" y="1219200"/>
            <a:ext cx="8229600" cy="0"/>
          </a:xfrm>
          <a:prstGeom prst="line">
            <a:avLst/>
          </a:prstGeom>
          <a:ln w="508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chor="ctr" anchorCtr="0"/>
          <a:lstStyle>
            <a:lvl1pPr>
              <a:defRPr b="0">
                <a:solidFill>
                  <a:schemeClr val="accent1"/>
                </a:solidFill>
                <a:latin typeface="+mj-lt"/>
              </a:defRPr>
            </a:lvl1pPr>
          </a:lstStyle>
          <a:p>
            <a:r>
              <a:rPr lang="en-US" dirty="0"/>
              <a:t>Click to edit Master title style</a:t>
            </a:r>
          </a:p>
        </p:txBody>
      </p:sp>
      <p:pic>
        <p:nvPicPr>
          <p:cNvPr id="8"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55559"/>
          <a:stretch/>
        </p:blipFill>
        <p:spPr bwMode="auto">
          <a:xfrm>
            <a:off x="457200" y="6400800"/>
            <a:ext cx="164214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lide Number Placeholder 5"/>
          <p:cNvSpPr>
            <a:spLocks noGrp="1"/>
          </p:cNvSpPr>
          <p:nvPr>
            <p:ph type="sldNum" sz="quarter" idx="10"/>
          </p:nvPr>
        </p:nvSpPr>
        <p:spPr>
          <a:xfrm>
            <a:off x="8763000" y="6505575"/>
            <a:ext cx="381000" cy="365125"/>
          </a:xfrm>
          <a:prstGeom prst="rect">
            <a:avLst/>
          </a:prstGeom>
        </p:spPr>
        <p:txBody>
          <a:bodyPr/>
          <a:lstStyle>
            <a:lvl1pPr>
              <a:defRPr sz="1100">
                <a:solidFill>
                  <a:schemeClr val="bg1">
                    <a:lumMod val="50000"/>
                  </a:schemeClr>
                </a:solidFill>
                <a:latin typeface="+mj-lt"/>
              </a:defRPr>
            </a:lvl1pPr>
          </a:lstStyle>
          <a:p>
            <a:pPr>
              <a:defRPr/>
            </a:pPr>
            <a:fld id="{01D945C9-0277-4107-B589-EC55ECD240BC}" type="slidenum">
              <a:rPr lang="en-US" smtClean="0">
                <a:solidFill>
                  <a:prstClr val="white">
                    <a:lumMod val="50000"/>
                  </a:prstClr>
                </a:solidFill>
              </a:rPr>
              <a:pPr>
                <a:defRPr/>
              </a:pPr>
              <a:t>‹#›</a:t>
            </a:fld>
            <a:endParaRPr lang="en-US" dirty="0">
              <a:solidFill>
                <a:prstClr val="white">
                  <a:lumMod val="50000"/>
                </a:prstClr>
              </a:solidFill>
            </a:endParaRPr>
          </a:p>
        </p:txBody>
      </p:sp>
      <p:pic>
        <p:nvPicPr>
          <p:cNvPr id="10"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52501"/>
          <a:stretch/>
        </p:blipFill>
        <p:spPr bwMode="auto">
          <a:xfrm>
            <a:off x="6931682" y="6400800"/>
            <a:ext cx="175511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933049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5_Title Only">
    <p:spTree>
      <p:nvGrpSpPr>
        <p:cNvPr id="1" name=""/>
        <p:cNvGrpSpPr/>
        <p:nvPr/>
      </p:nvGrpSpPr>
      <p:grpSpPr>
        <a:xfrm>
          <a:off x="0" y="0"/>
          <a:ext cx="0" cy="0"/>
          <a:chOff x="0" y="0"/>
          <a:chExt cx="0" cy="0"/>
        </a:xfrm>
      </p:grpSpPr>
      <p:cxnSp>
        <p:nvCxnSpPr>
          <p:cNvPr id="3" name="Straight Connector 2"/>
          <p:cNvCxnSpPr/>
          <p:nvPr/>
        </p:nvCxnSpPr>
        <p:spPr>
          <a:xfrm>
            <a:off x="457200" y="1219200"/>
            <a:ext cx="8229600" cy="0"/>
          </a:xfrm>
          <a:prstGeom prst="line">
            <a:avLst/>
          </a:prstGeom>
          <a:ln w="508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chor="ctr" anchorCtr="0"/>
          <a:lstStyle>
            <a:lvl1pPr>
              <a:defRPr b="0">
                <a:latin typeface="+mj-lt"/>
              </a:defRPr>
            </a:lvl1pPr>
          </a:lstStyle>
          <a:p>
            <a:r>
              <a:rPr lang="en-US" dirty="0"/>
              <a:t>Click to edit Master title style</a:t>
            </a:r>
          </a:p>
        </p:txBody>
      </p:sp>
      <p:sp>
        <p:nvSpPr>
          <p:cNvPr id="7" name="Slide Number Placeholder 5"/>
          <p:cNvSpPr>
            <a:spLocks noGrp="1"/>
          </p:cNvSpPr>
          <p:nvPr>
            <p:ph type="sldNum" sz="quarter" idx="10"/>
          </p:nvPr>
        </p:nvSpPr>
        <p:spPr>
          <a:xfrm>
            <a:off x="8763000" y="6505575"/>
            <a:ext cx="381000" cy="365125"/>
          </a:xfrm>
          <a:prstGeom prst="rect">
            <a:avLst/>
          </a:prstGeom>
        </p:spPr>
        <p:txBody>
          <a:bodyPr/>
          <a:lstStyle>
            <a:lvl1pPr>
              <a:defRPr sz="1100">
                <a:solidFill>
                  <a:schemeClr val="bg1">
                    <a:lumMod val="50000"/>
                  </a:schemeClr>
                </a:solidFill>
                <a:latin typeface="+mj-lt"/>
              </a:defRPr>
            </a:lvl1pPr>
          </a:lstStyle>
          <a:p>
            <a:pPr>
              <a:defRPr/>
            </a:pPr>
            <a:fld id="{01D945C9-0277-4107-B589-EC55ECD240BC}" type="slidenum">
              <a:rPr lang="en-US" smtClean="0">
                <a:solidFill>
                  <a:prstClr val="white">
                    <a:lumMod val="50000"/>
                  </a:prstClr>
                </a:solidFill>
              </a:rPr>
              <a:pPr>
                <a:defRPr/>
              </a:pPr>
              <a:t>‹#›</a:t>
            </a:fld>
            <a:endParaRPr lang="en-US" dirty="0">
              <a:solidFill>
                <a:prstClr val="white">
                  <a:lumMod val="50000"/>
                </a:prstClr>
              </a:solidFill>
            </a:endParaRPr>
          </a:p>
        </p:txBody>
      </p:sp>
    </p:spTree>
    <p:extLst>
      <p:ext uri="{BB962C8B-B14F-4D97-AF65-F5344CB8AC3E}">
        <p14:creationId xmlns:p14="http://schemas.microsoft.com/office/powerpoint/2010/main" val="136860712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55559"/>
          <a:stretch/>
        </p:blipFill>
        <p:spPr bwMode="auto">
          <a:xfrm>
            <a:off x="457200" y="6400800"/>
            <a:ext cx="164214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5"/>
          <p:cNvSpPr>
            <a:spLocks noGrp="1"/>
          </p:cNvSpPr>
          <p:nvPr>
            <p:ph type="sldNum" sz="quarter" idx="10"/>
          </p:nvPr>
        </p:nvSpPr>
        <p:spPr>
          <a:xfrm>
            <a:off x="8763000" y="6505575"/>
            <a:ext cx="381000" cy="365125"/>
          </a:xfrm>
          <a:prstGeom prst="rect">
            <a:avLst/>
          </a:prstGeom>
        </p:spPr>
        <p:txBody>
          <a:bodyPr/>
          <a:lstStyle>
            <a:lvl1pPr>
              <a:defRPr sz="1100">
                <a:solidFill>
                  <a:schemeClr val="bg1">
                    <a:lumMod val="50000"/>
                  </a:schemeClr>
                </a:solidFill>
                <a:latin typeface="+mj-lt"/>
              </a:defRPr>
            </a:lvl1pPr>
          </a:lstStyle>
          <a:p>
            <a:pPr>
              <a:defRPr/>
            </a:pPr>
            <a:fld id="{01D945C9-0277-4107-B589-EC55ECD240BC}" type="slidenum">
              <a:rPr lang="en-US" smtClean="0">
                <a:solidFill>
                  <a:prstClr val="white">
                    <a:lumMod val="50000"/>
                  </a:prstClr>
                </a:solidFill>
              </a:rPr>
              <a:pPr>
                <a:defRPr/>
              </a:pPr>
              <a:t>‹#›</a:t>
            </a:fld>
            <a:endParaRPr lang="en-US" dirty="0">
              <a:solidFill>
                <a:prstClr val="white">
                  <a:lumMod val="50000"/>
                </a:prstClr>
              </a:solidFill>
            </a:endParaRPr>
          </a:p>
        </p:txBody>
      </p:sp>
      <p:pic>
        <p:nvPicPr>
          <p:cNvPr id="8"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52501"/>
          <a:stretch/>
        </p:blipFill>
        <p:spPr bwMode="auto">
          <a:xfrm>
            <a:off x="6931682" y="6400800"/>
            <a:ext cx="175511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428813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8763000" y="6505575"/>
            <a:ext cx="381000" cy="365125"/>
          </a:xfrm>
          <a:prstGeom prst="rect">
            <a:avLst/>
          </a:prstGeom>
        </p:spPr>
        <p:txBody>
          <a:bodyPr/>
          <a:lstStyle>
            <a:lvl1pPr>
              <a:defRPr sz="1100">
                <a:solidFill>
                  <a:schemeClr val="bg1">
                    <a:lumMod val="50000"/>
                  </a:schemeClr>
                </a:solidFill>
                <a:latin typeface="+mj-lt"/>
              </a:defRPr>
            </a:lvl1pPr>
          </a:lstStyle>
          <a:p>
            <a:pPr>
              <a:defRPr/>
            </a:pPr>
            <a:fld id="{01D945C9-0277-4107-B589-EC55ECD240BC}" type="slidenum">
              <a:rPr lang="en-US" smtClean="0">
                <a:solidFill>
                  <a:prstClr val="white">
                    <a:lumMod val="50000"/>
                  </a:prstClr>
                </a:solidFill>
              </a:rPr>
              <a:pPr>
                <a:defRPr/>
              </a:pPr>
              <a:t>‹#›</a:t>
            </a:fld>
            <a:endParaRPr lang="en-US" dirty="0">
              <a:solidFill>
                <a:prstClr val="white">
                  <a:lumMod val="50000"/>
                </a:prstClr>
              </a:solidFill>
            </a:endParaRPr>
          </a:p>
        </p:txBody>
      </p:sp>
    </p:spTree>
    <p:extLst>
      <p:ext uri="{BB962C8B-B14F-4D97-AF65-F5344CB8AC3E}">
        <p14:creationId xmlns:p14="http://schemas.microsoft.com/office/powerpoint/2010/main" val="3528681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cxnSp>
        <p:nvCxnSpPr>
          <p:cNvPr id="4" name="Straight Connector 3"/>
          <p:cNvCxnSpPr/>
          <p:nvPr/>
        </p:nvCxnSpPr>
        <p:spPr>
          <a:xfrm>
            <a:off x="685800" y="3733800"/>
            <a:ext cx="77724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nchor="b" anchorCtr="0">
            <a:normAutofit/>
          </a:bodyPr>
          <a:lstStyle>
            <a:lvl1pPr algn="l">
              <a:defRPr sz="4400" b="0">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685800" y="3886200"/>
            <a:ext cx="7772400" cy="914400"/>
          </a:xfrm>
        </p:spPr>
        <p:txBody>
          <a:bodyPr/>
          <a:lstStyle>
            <a:lvl1pPr marL="0" indent="0" algn="l">
              <a:buNone/>
              <a:defRPr>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6" name="Straight Connector 5"/>
          <p:cNvCxnSpPr/>
          <p:nvPr userDrawn="1"/>
        </p:nvCxnSpPr>
        <p:spPr>
          <a:xfrm>
            <a:off x="685800" y="3733800"/>
            <a:ext cx="7772400" cy="0"/>
          </a:xfrm>
          <a:prstGeom prst="line">
            <a:avLst/>
          </a:prstGeom>
          <a:ln w="50800" cap="rnd">
            <a:solidFill>
              <a:schemeClr val="accent1"/>
            </a:solidFill>
          </a:ln>
        </p:spPr>
        <p:style>
          <a:lnRef idx="1">
            <a:schemeClr val="accent1"/>
          </a:lnRef>
          <a:fillRef idx="0">
            <a:schemeClr val="accent1"/>
          </a:fillRef>
          <a:effectRef idx="0">
            <a:schemeClr val="accent1"/>
          </a:effectRef>
          <a:fontRef idx="minor">
            <a:schemeClr val="tx1"/>
          </a:fontRef>
        </p:style>
      </p:cxnSp>
      <p:pic>
        <p:nvPicPr>
          <p:cNvPr id="9"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55559"/>
          <a:stretch/>
        </p:blipFill>
        <p:spPr bwMode="auto">
          <a:xfrm>
            <a:off x="457200" y="6400800"/>
            <a:ext cx="164214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52501"/>
          <a:stretch/>
        </p:blipFill>
        <p:spPr bwMode="auto">
          <a:xfrm>
            <a:off x="6931682" y="6400800"/>
            <a:ext cx="175511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55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0125" y="1825625"/>
            <a:ext cx="7086600" cy="1317625"/>
          </a:xfrm>
        </p:spPr>
        <p:txBody>
          <a:bodyPr anchor="t" anchorCtr="0">
            <a:normAutofit/>
          </a:bodyPr>
          <a:lstStyle>
            <a:lvl1pPr algn="ctr">
              <a:defRPr sz="4400" b="0">
                <a:latin typeface="+mj-lt"/>
              </a:defRPr>
            </a:lvl1pPr>
          </a:lstStyle>
          <a:p>
            <a:r>
              <a:rPr lang="en-US" dirty="0"/>
              <a:t>Click to edit Master title style</a:t>
            </a:r>
          </a:p>
        </p:txBody>
      </p:sp>
      <p:pic>
        <p:nvPicPr>
          <p:cNvPr id="6"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55559"/>
          <a:stretch/>
        </p:blipFill>
        <p:spPr bwMode="auto">
          <a:xfrm>
            <a:off x="457200" y="6400800"/>
            <a:ext cx="164214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5"/>
          <p:cNvSpPr>
            <a:spLocks noGrp="1"/>
          </p:cNvSpPr>
          <p:nvPr>
            <p:ph type="sldNum" sz="quarter" idx="10"/>
          </p:nvPr>
        </p:nvSpPr>
        <p:spPr>
          <a:xfrm>
            <a:off x="8763000" y="6505575"/>
            <a:ext cx="381000" cy="365125"/>
          </a:xfrm>
          <a:prstGeom prst="rect">
            <a:avLst/>
          </a:prstGeom>
        </p:spPr>
        <p:txBody>
          <a:bodyPr/>
          <a:lstStyle>
            <a:lvl1pPr>
              <a:defRPr sz="1100">
                <a:solidFill>
                  <a:schemeClr val="bg1">
                    <a:lumMod val="50000"/>
                  </a:schemeClr>
                </a:solidFill>
                <a:latin typeface="+mj-lt"/>
              </a:defRPr>
            </a:lvl1pPr>
          </a:lstStyle>
          <a:p>
            <a:pPr>
              <a:defRPr/>
            </a:pPr>
            <a:fld id="{01D945C9-0277-4107-B589-EC55ECD240BC}" type="slidenum">
              <a:rPr lang="en-US" smtClean="0">
                <a:solidFill>
                  <a:prstClr val="white">
                    <a:lumMod val="50000"/>
                  </a:prstClr>
                </a:solidFill>
              </a:rPr>
              <a:pPr>
                <a:defRPr/>
              </a:pPr>
              <a:t>‹#›</a:t>
            </a:fld>
            <a:endParaRPr lang="en-US" dirty="0">
              <a:solidFill>
                <a:prstClr val="white">
                  <a:lumMod val="50000"/>
                </a:prstClr>
              </a:solidFill>
            </a:endParaRPr>
          </a:p>
        </p:txBody>
      </p:sp>
      <p:pic>
        <p:nvPicPr>
          <p:cNvPr id="8"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52501"/>
          <a:stretch/>
        </p:blipFill>
        <p:spPr bwMode="auto">
          <a:xfrm>
            <a:off x="6931682" y="6400800"/>
            <a:ext cx="175511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5209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4"/>
          </p:nvPr>
        </p:nvSpPr>
        <p:spPr>
          <a:xfrm>
            <a:off x="8382000" y="6544310"/>
            <a:ext cx="381000" cy="365125"/>
          </a:xfrm>
          <a:prstGeom prst="rect">
            <a:avLst/>
          </a:prstGeom>
        </p:spPr>
        <p:txBody>
          <a:bodyPr/>
          <a:lstStyle>
            <a:lvl1pPr>
              <a:defRPr sz="1100">
                <a:solidFill>
                  <a:schemeClr val="bg1">
                    <a:lumMod val="50000"/>
                  </a:schemeClr>
                </a:solidFill>
                <a:latin typeface="+mj-lt"/>
              </a:defRPr>
            </a:lvl1pPr>
          </a:lstStyle>
          <a:p>
            <a:pPr fontAlgn="base">
              <a:spcBef>
                <a:spcPct val="0"/>
              </a:spcBef>
              <a:spcAft>
                <a:spcPct val="0"/>
              </a:spcAft>
              <a:defRPr/>
            </a:pPr>
            <a:fld id="{01D945C9-0277-4107-B589-EC55ECD240BC}" type="slidenum">
              <a:rPr lang="en-US" smtClean="0">
                <a:solidFill>
                  <a:prstClr val="white">
                    <a:lumMod val="50000"/>
                  </a:prstClr>
                </a:solidFill>
              </a:rPr>
              <a:pPr fontAlgn="base">
                <a:spcBef>
                  <a:spcPct val="0"/>
                </a:spcBef>
                <a:spcAft>
                  <a:spcPct val="0"/>
                </a:spcAft>
                <a:defRPr/>
              </a:pPr>
              <a:t>‹#›</a:t>
            </a:fld>
            <a:endParaRPr lang="en-US" dirty="0">
              <a:solidFill>
                <a:prstClr val="white">
                  <a:lumMod val="50000"/>
                </a:prstClr>
              </a:solidFill>
            </a:endParaRPr>
          </a:p>
        </p:txBody>
      </p:sp>
    </p:spTree>
    <p:extLst>
      <p:ext uri="{BB962C8B-B14F-4D97-AF65-F5344CB8AC3E}">
        <p14:creationId xmlns:p14="http://schemas.microsoft.com/office/powerpoint/2010/main" val="167427528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hf hdr="0" ftr="0" dt="0"/>
  <p:txStyles>
    <p:titleStyle>
      <a:lvl1pPr algn="l" rtl="0" eaLnBrk="1" fontAlgn="base" hangingPunct="1">
        <a:spcBef>
          <a:spcPct val="0"/>
        </a:spcBef>
        <a:spcAft>
          <a:spcPct val="0"/>
        </a:spcAft>
        <a:defRPr sz="3600" kern="1200">
          <a:solidFill>
            <a:schemeClr val="accent1"/>
          </a:solidFill>
          <a:latin typeface="+mj-lt"/>
          <a:ea typeface="+mj-ea"/>
          <a:cs typeface="+mj-cs"/>
        </a:defRPr>
      </a:lvl1pPr>
      <a:lvl2pPr algn="l" rtl="0" eaLnBrk="1" fontAlgn="base" hangingPunct="1">
        <a:spcBef>
          <a:spcPct val="0"/>
        </a:spcBef>
        <a:spcAft>
          <a:spcPct val="0"/>
        </a:spcAft>
        <a:defRPr sz="3600">
          <a:solidFill>
            <a:srgbClr val="009D57"/>
          </a:solidFill>
          <a:latin typeface="Archer Semibold" pitchFamily="50" charset="0"/>
        </a:defRPr>
      </a:lvl2pPr>
      <a:lvl3pPr algn="l" rtl="0" eaLnBrk="1" fontAlgn="base" hangingPunct="1">
        <a:spcBef>
          <a:spcPct val="0"/>
        </a:spcBef>
        <a:spcAft>
          <a:spcPct val="0"/>
        </a:spcAft>
        <a:defRPr sz="3600">
          <a:solidFill>
            <a:srgbClr val="009D57"/>
          </a:solidFill>
          <a:latin typeface="Archer Semibold" pitchFamily="50" charset="0"/>
        </a:defRPr>
      </a:lvl3pPr>
      <a:lvl4pPr algn="l" rtl="0" eaLnBrk="1" fontAlgn="base" hangingPunct="1">
        <a:spcBef>
          <a:spcPct val="0"/>
        </a:spcBef>
        <a:spcAft>
          <a:spcPct val="0"/>
        </a:spcAft>
        <a:defRPr sz="3600">
          <a:solidFill>
            <a:srgbClr val="009D57"/>
          </a:solidFill>
          <a:latin typeface="Archer Semibold" pitchFamily="50" charset="0"/>
        </a:defRPr>
      </a:lvl4pPr>
      <a:lvl5pPr algn="l" rtl="0" eaLnBrk="1" fontAlgn="base" hangingPunct="1">
        <a:spcBef>
          <a:spcPct val="0"/>
        </a:spcBef>
        <a:spcAft>
          <a:spcPct val="0"/>
        </a:spcAft>
        <a:defRPr sz="3600">
          <a:solidFill>
            <a:srgbClr val="009D57"/>
          </a:solidFill>
          <a:latin typeface="Archer Semibold" pitchFamily="50" charset="0"/>
        </a:defRPr>
      </a:lvl5pPr>
      <a:lvl6pPr marL="457200" algn="l" rtl="0" eaLnBrk="1" fontAlgn="base" hangingPunct="1">
        <a:spcBef>
          <a:spcPct val="0"/>
        </a:spcBef>
        <a:spcAft>
          <a:spcPct val="0"/>
        </a:spcAft>
        <a:defRPr sz="3600">
          <a:solidFill>
            <a:srgbClr val="009D57"/>
          </a:solidFill>
          <a:latin typeface="Archer Semibold" pitchFamily="50" charset="0"/>
        </a:defRPr>
      </a:lvl6pPr>
      <a:lvl7pPr marL="914400" algn="l" rtl="0" eaLnBrk="1" fontAlgn="base" hangingPunct="1">
        <a:spcBef>
          <a:spcPct val="0"/>
        </a:spcBef>
        <a:spcAft>
          <a:spcPct val="0"/>
        </a:spcAft>
        <a:defRPr sz="3600">
          <a:solidFill>
            <a:srgbClr val="009D57"/>
          </a:solidFill>
          <a:latin typeface="Archer Semibold" pitchFamily="50" charset="0"/>
        </a:defRPr>
      </a:lvl7pPr>
      <a:lvl8pPr marL="1371600" algn="l" rtl="0" eaLnBrk="1" fontAlgn="base" hangingPunct="1">
        <a:spcBef>
          <a:spcPct val="0"/>
        </a:spcBef>
        <a:spcAft>
          <a:spcPct val="0"/>
        </a:spcAft>
        <a:defRPr sz="3600">
          <a:solidFill>
            <a:srgbClr val="009D57"/>
          </a:solidFill>
          <a:latin typeface="Archer Semibold" pitchFamily="50" charset="0"/>
        </a:defRPr>
      </a:lvl8pPr>
      <a:lvl9pPr marL="1828800" algn="l" rtl="0" eaLnBrk="1" fontAlgn="base" hangingPunct="1">
        <a:spcBef>
          <a:spcPct val="0"/>
        </a:spcBef>
        <a:spcAft>
          <a:spcPct val="0"/>
        </a:spcAft>
        <a:defRPr sz="3600">
          <a:solidFill>
            <a:srgbClr val="009D57"/>
          </a:solidFill>
          <a:latin typeface="Archer Semibold" pitchFamily="50" charset="0"/>
        </a:defRPr>
      </a:lvl9pPr>
    </p:titleStyle>
    <p:bodyStyle>
      <a:lvl1pPr marL="342900" indent="-342900" algn="l" rtl="0" eaLnBrk="1" fontAlgn="base" hangingPunct="1">
        <a:spcBef>
          <a:spcPct val="20000"/>
        </a:spcBef>
        <a:spcAft>
          <a:spcPct val="0"/>
        </a:spcAft>
        <a:buFont typeface="Arial" charset="0"/>
        <a:buChar char="•"/>
        <a:defRPr sz="2800" kern="1200">
          <a:solidFill>
            <a:srgbClr val="262626"/>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400" kern="1200">
          <a:solidFill>
            <a:srgbClr val="262626"/>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000" kern="1200">
          <a:solidFill>
            <a:srgbClr val="262626"/>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800" kern="1200">
          <a:solidFill>
            <a:srgbClr val="262626"/>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8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4"/>
          </p:nvPr>
        </p:nvSpPr>
        <p:spPr>
          <a:xfrm>
            <a:off x="8382000" y="6544310"/>
            <a:ext cx="381000" cy="365125"/>
          </a:xfrm>
          <a:prstGeom prst="rect">
            <a:avLst/>
          </a:prstGeom>
        </p:spPr>
        <p:txBody>
          <a:bodyPr/>
          <a:lstStyle>
            <a:lvl1pPr>
              <a:defRPr sz="1100">
                <a:solidFill>
                  <a:schemeClr val="bg1">
                    <a:lumMod val="50000"/>
                  </a:schemeClr>
                </a:solidFill>
                <a:latin typeface="+mj-lt"/>
              </a:defRPr>
            </a:lvl1pPr>
          </a:lstStyle>
          <a:p>
            <a:pPr fontAlgn="base">
              <a:spcBef>
                <a:spcPct val="0"/>
              </a:spcBef>
              <a:spcAft>
                <a:spcPct val="0"/>
              </a:spcAft>
              <a:defRPr/>
            </a:pPr>
            <a:fld id="{01D945C9-0277-4107-B589-EC55ECD240BC}" type="slidenum">
              <a:rPr lang="en-US" smtClean="0">
                <a:solidFill>
                  <a:prstClr val="white">
                    <a:lumMod val="50000"/>
                  </a:prstClr>
                </a:solidFill>
              </a:rPr>
              <a:pPr fontAlgn="base">
                <a:spcBef>
                  <a:spcPct val="0"/>
                </a:spcBef>
                <a:spcAft>
                  <a:spcPct val="0"/>
                </a:spcAft>
                <a:defRPr/>
              </a:pPr>
              <a:t>‹#›</a:t>
            </a:fld>
            <a:endParaRPr lang="en-US" dirty="0">
              <a:solidFill>
                <a:prstClr val="white">
                  <a:lumMod val="50000"/>
                </a:prstClr>
              </a:solidFill>
            </a:endParaRPr>
          </a:p>
        </p:txBody>
      </p:sp>
    </p:spTree>
    <p:extLst>
      <p:ext uri="{BB962C8B-B14F-4D97-AF65-F5344CB8AC3E}">
        <p14:creationId xmlns:p14="http://schemas.microsoft.com/office/powerpoint/2010/main" val="35885398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hf hdr="0" ftr="0" dt="0"/>
  <p:txStyles>
    <p:titleStyle>
      <a:lvl1pPr algn="l" rtl="0" eaLnBrk="1" fontAlgn="base" hangingPunct="1">
        <a:spcBef>
          <a:spcPct val="0"/>
        </a:spcBef>
        <a:spcAft>
          <a:spcPct val="0"/>
        </a:spcAft>
        <a:defRPr sz="3600" kern="1200">
          <a:solidFill>
            <a:schemeClr val="accent1"/>
          </a:solidFill>
          <a:latin typeface="+mj-lt"/>
          <a:ea typeface="+mj-ea"/>
          <a:cs typeface="+mj-cs"/>
        </a:defRPr>
      </a:lvl1pPr>
      <a:lvl2pPr algn="l" rtl="0" eaLnBrk="1" fontAlgn="base" hangingPunct="1">
        <a:spcBef>
          <a:spcPct val="0"/>
        </a:spcBef>
        <a:spcAft>
          <a:spcPct val="0"/>
        </a:spcAft>
        <a:defRPr sz="3600">
          <a:solidFill>
            <a:srgbClr val="009D57"/>
          </a:solidFill>
          <a:latin typeface="Archer Semibold" pitchFamily="50" charset="0"/>
        </a:defRPr>
      </a:lvl2pPr>
      <a:lvl3pPr algn="l" rtl="0" eaLnBrk="1" fontAlgn="base" hangingPunct="1">
        <a:spcBef>
          <a:spcPct val="0"/>
        </a:spcBef>
        <a:spcAft>
          <a:spcPct val="0"/>
        </a:spcAft>
        <a:defRPr sz="3600">
          <a:solidFill>
            <a:srgbClr val="009D57"/>
          </a:solidFill>
          <a:latin typeface="Archer Semibold" pitchFamily="50" charset="0"/>
        </a:defRPr>
      </a:lvl3pPr>
      <a:lvl4pPr algn="l" rtl="0" eaLnBrk="1" fontAlgn="base" hangingPunct="1">
        <a:spcBef>
          <a:spcPct val="0"/>
        </a:spcBef>
        <a:spcAft>
          <a:spcPct val="0"/>
        </a:spcAft>
        <a:defRPr sz="3600">
          <a:solidFill>
            <a:srgbClr val="009D57"/>
          </a:solidFill>
          <a:latin typeface="Archer Semibold" pitchFamily="50" charset="0"/>
        </a:defRPr>
      </a:lvl4pPr>
      <a:lvl5pPr algn="l" rtl="0" eaLnBrk="1" fontAlgn="base" hangingPunct="1">
        <a:spcBef>
          <a:spcPct val="0"/>
        </a:spcBef>
        <a:spcAft>
          <a:spcPct val="0"/>
        </a:spcAft>
        <a:defRPr sz="3600">
          <a:solidFill>
            <a:srgbClr val="009D57"/>
          </a:solidFill>
          <a:latin typeface="Archer Semibold" pitchFamily="50" charset="0"/>
        </a:defRPr>
      </a:lvl5pPr>
      <a:lvl6pPr marL="457200" algn="l" rtl="0" eaLnBrk="1" fontAlgn="base" hangingPunct="1">
        <a:spcBef>
          <a:spcPct val="0"/>
        </a:spcBef>
        <a:spcAft>
          <a:spcPct val="0"/>
        </a:spcAft>
        <a:defRPr sz="3600">
          <a:solidFill>
            <a:srgbClr val="009D57"/>
          </a:solidFill>
          <a:latin typeface="Archer Semibold" pitchFamily="50" charset="0"/>
        </a:defRPr>
      </a:lvl6pPr>
      <a:lvl7pPr marL="914400" algn="l" rtl="0" eaLnBrk="1" fontAlgn="base" hangingPunct="1">
        <a:spcBef>
          <a:spcPct val="0"/>
        </a:spcBef>
        <a:spcAft>
          <a:spcPct val="0"/>
        </a:spcAft>
        <a:defRPr sz="3600">
          <a:solidFill>
            <a:srgbClr val="009D57"/>
          </a:solidFill>
          <a:latin typeface="Archer Semibold" pitchFamily="50" charset="0"/>
        </a:defRPr>
      </a:lvl7pPr>
      <a:lvl8pPr marL="1371600" algn="l" rtl="0" eaLnBrk="1" fontAlgn="base" hangingPunct="1">
        <a:spcBef>
          <a:spcPct val="0"/>
        </a:spcBef>
        <a:spcAft>
          <a:spcPct val="0"/>
        </a:spcAft>
        <a:defRPr sz="3600">
          <a:solidFill>
            <a:srgbClr val="009D57"/>
          </a:solidFill>
          <a:latin typeface="Archer Semibold" pitchFamily="50" charset="0"/>
        </a:defRPr>
      </a:lvl8pPr>
      <a:lvl9pPr marL="1828800" algn="l" rtl="0" eaLnBrk="1" fontAlgn="base" hangingPunct="1">
        <a:spcBef>
          <a:spcPct val="0"/>
        </a:spcBef>
        <a:spcAft>
          <a:spcPct val="0"/>
        </a:spcAft>
        <a:defRPr sz="3600">
          <a:solidFill>
            <a:srgbClr val="009D57"/>
          </a:solidFill>
          <a:latin typeface="Archer Semibold" pitchFamily="50" charset="0"/>
        </a:defRPr>
      </a:lvl9pPr>
    </p:titleStyle>
    <p:bodyStyle>
      <a:lvl1pPr marL="342900" indent="-342900" algn="l" rtl="0" eaLnBrk="1" fontAlgn="base" hangingPunct="1">
        <a:spcBef>
          <a:spcPct val="20000"/>
        </a:spcBef>
        <a:spcAft>
          <a:spcPct val="0"/>
        </a:spcAft>
        <a:buFont typeface="Arial" charset="0"/>
        <a:buChar char="•"/>
        <a:defRPr sz="2800" kern="1200">
          <a:solidFill>
            <a:srgbClr val="262626"/>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400" kern="1200">
          <a:solidFill>
            <a:srgbClr val="262626"/>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000" kern="1200">
          <a:solidFill>
            <a:srgbClr val="262626"/>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800" kern="1200">
          <a:solidFill>
            <a:srgbClr val="262626"/>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8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hyperlink" Target="mailto:ogapatientcare@choa.org" TargetMode="Externa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hyperlink" Target="mailto:ogapatientcare@choa.org" TargetMode="Externa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hyperlink" Target="mailto:Melissa.Phomlavanh@choa.org"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hyperlink" Target="mailto:Jamilla.Sabree@choa.org" TargetMode="External"/><Relationship Id="rId5" Type="http://schemas.openxmlformats.org/officeDocument/2006/relationships/hyperlink" Target="mailto:Dietre.May@choa.org" TargetMode="External"/><Relationship Id="rId4" Type="http://schemas.openxmlformats.org/officeDocument/2006/relationships/hyperlink" Target="mailto:Kesia.Hudson@choa.or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askleo.com/what-is-facebook-fan-friday/"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hyperlink" Target="mailto:patrick.amos@choa.org" TargetMode="Externa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hyperlink" Target="mailto:oga@choa.org" TargetMode="Externa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819400"/>
            <a:ext cx="7772400" cy="781050"/>
          </a:xfrm>
        </p:spPr>
        <p:txBody>
          <a:bodyPr>
            <a:normAutofit fontScale="90000"/>
          </a:bodyPr>
          <a:lstStyle/>
          <a:p>
            <a:r>
              <a:rPr lang="en-US" dirty="0"/>
              <a:t>Research Billing</a:t>
            </a:r>
            <a:br>
              <a:rPr lang="en-US" dirty="0"/>
            </a:br>
            <a:r>
              <a:rPr lang="en-US" sz="3600" dirty="0"/>
              <a:t>PEARS</a:t>
            </a:r>
            <a:br>
              <a:rPr lang="en-US" sz="3600" dirty="0"/>
            </a:br>
            <a:r>
              <a:rPr lang="en-US" sz="3600" dirty="0"/>
              <a:t>October 9, 2020</a:t>
            </a:r>
          </a:p>
        </p:txBody>
      </p:sp>
      <p:sp>
        <p:nvSpPr>
          <p:cNvPr id="2" name="Subtitle 1"/>
          <p:cNvSpPr>
            <a:spLocks noGrp="1"/>
          </p:cNvSpPr>
          <p:nvPr>
            <p:ph type="subTitle" idx="1"/>
          </p:nvPr>
        </p:nvSpPr>
        <p:spPr/>
        <p:txBody>
          <a:bodyPr/>
          <a:lstStyle/>
          <a:p>
            <a:r>
              <a:rPr lang="en-US" dirty="0"/>
              <a:t>Melissa Phomlavanh, BS, BS</a:t>
            </a:r>
          </a:p>
          <a:p>
            <a:r>
              <a:rPr lang="en-US" dirty="0"/>
              <a:t>Sr. Clinical Research Account Specialist</a:t>
            </a:r>
          </a:p>
          <a:p>
            <a:r>
              <a:rPr lang="en-US" dirty="0"/>
              <a:t>Office of Grants Accounting (OGA)</a:t>
            </a:r>
          </a:p>
          <a:p>
            <a:r>
              <a:rPr lang="en-US" dirty="0"/>
              <a:t>Corporate Finance</a:t>
            </a:r>
          </a:p>
          <a:p>
            <a:endParaRPr lang="en-US" dirty="0"/>
          </a:p>
        </p:txBody>
      </p:sp>
      <p:sp>
        <p:nvSpPr>
          <p:cNvPr id="5" name="Slide Number Placeholder 3"/>
          <p:cNvSpPr>
            <a:spLocks noGrp="1"/>
          </p:cNvSpPr>
          <p:nvPr>
            <p:ph type="sldNum" sz="quarter" idx="4294967295"/>
          </p:nvPr>
        </p:nvSpPr>
        <p:spPr>
          <a:xfrm>
            <a:off x="8763000" y="6505575"/>
            <a:ext cx="381000" cy="365125"/>
          </a:xfrm>
        </p:spPr>
        <p:txBody>
          <a:bodyPr/>
          <a:lstStyle/>
          <a:p>
            <a:pPr>
              <a:defRPr/>
            </a:pPr>
            <a:fld id="{01D945C9-0277-4107-B589-EC55ECD240BC}" type="slidenum">
              <a:rPr lang="en-US" smtClean="0"/>
              <a:pPr>
                <a:defRPr/>
              </a:pPr>
              <a:t>1</a:t>
            </a:fld>
            <a:endParaRPr lang="en-US" dirty="0"/>
          </a:p>
        </p:txBody>
      </p:sp>
    </p:spTree>
    <p:extLst>
      <p:ext uri="{BB962C8B-B14F-4D97-AF65-F5344CB8AC3E}">
        <p14:creationId xmlns:p14="http://schemas.microsoft.com/office/powerpoint/2010/main" val="3046788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54967-007A-4394-986A-92919880A4FD}"/>
              </a:ext>
            </a:extLst>
          </p:cNvPr>
          <p:cNvSpPr>
            <a:spLocks noGrp="1"/>
          </p:cNvSpPr>
          <p:nvPr>
            <p:ph type="title"/>
          </p:nvPr>
        </p:nvSpPr>
        <p:spPr/>
        <p:txBody>
          <a:bodyPr/>
          <a:lstStyle/>
          <a:p>
            <a:r>
              <a:rPr lang="en-US" dirty="0"/>
              <a:t>What if…</a:t>
            </a:r>
          </a:p>
        </p:txBody>
      </p:sp>
      <p:sp>
        <p:nvSpPr>
          <p:cNvPr id="3" name="Content Placeholder 2">
            <a:extLst>
              <a:ext uri="{FF2B5EF4-FFF2-40B4-BE49-F238E27FC236}">
                <a16:creationId xmlns:a16="http://schemas.microsoft.com/office/drawing/2014/main" id="{FEDA4640-4783-4E7A-BF5C-C82884F17346}"/>
              </a:ext>
            </a:extLst>
          </p:cNvPr>
          <p:cNvSpPr>
            <a:spLocks noGrp="1"/>
          </p:cNvSpPr>
          <p:nvPr>
            <p:ph idx="1"/>
          </p:nvPr>
        </p:nvSpPr>
        <p:spPr/>
        <p:txBody>
          <a:bodyPr/>
          <a:lstStyle/>
          <a:p>
            <a:r>
              <a:rPr lang="en-US" sz="2600" dirty="0"/>
              <a:t>I forgot to enroll my patient in Epic </a:t>
            </a:r>
          </a:p>
          <a:p>
            <a:pPr lvl="2"/>
            <a:r>
              <a:rPr lang="en-US" sz="2200" dirty="0"/>
              <a:t> </a:t>
            </a:r>
            <a:r>
              <a:rPr lang="en-US" sz="2400" dirty="0">
                <a:solidFill>
                  <a:schemeClr val="tx1"/>
                </a:solidFill>
              </a:rPr>
              <a:t>Enter immediately with a start date</a:t>
            </a:r>
          </a:p>
          <a:p>
            <a:r>
              <a:rPr lang="en-US" sz="2600" dirty="0">
                <a:solidFill>
                  <a:schemeClr val="tx1"/>
                </a:solidFill>
              </a:rPr>
              <a:t>I didn’t submit a patient tracker </a:t>
            </a:r>
          </a:p>
          <a:p>
            <a:pPr lvl="2"/>
            <a:r>
              <a:rPr lang="en-US" sz="2400" dirty="0">
                <a:solidFill>
                  <a:schemeClr val="tx1"/>
                </a:solidFill>
              </a:rPr>
              <a:t>Do so immediately with late tracker indicated in the subject line of the email</a:t>
            </a:r>
          </a:p>
          <a:p>
            <a:r>
              <a:rPr lang="en-US" sz="2600" dirty="0">
                <a:solidFill>
                  <a:schemeClr val="tx1"/>
                </a:solidFill>
              </a:rPr>
              <a:t>Procedures were not included on the patient tracker</a:t>
            </a:r>
          </a:p>
          <a:p>
            <a:pPr lvl="2"/>
            <a:r>
              <a:rPr lang="en-US" dirty="0">
                <a:solidFill>
                  <a:schemeClr val="tx1"/>
                </a:solidFill>
              </a:rPr>
              <a:t> </a:t>
            </a:r>
            <a:r>
              <a:rPr lang="en-US" sz="2400" dirty="0">
                <a:solidFill>
                  <a:schemeClr val="tx1"/>
                </a:solidFill>
              </a:rPr>
              <a:t>Submit a revised tracker as soon as possible</a:t>
            </a:r>
          </a:p>
          <a:p>
            <a:r>
              <a:rPr lang="en-US" sz="2600" dirty="0">
                <a:solidFill>
                  <a:schemeClr val="tx1"/>
                </a:solidFill>
              </a:rPr>
              <a:t>Study budget doesn’t include charges repeatedly listed on the tracker	</a:t>
            </a:r>
          </a:p>
          <a:p>
            <a:pPr lvl="2"/>
            <a:r>
              <a:rPr lang="en-US" dirty="0">
                <a:solidFill>
                  <a:schemeClr val="tx1"/>
                </a:solidFill>
              </a:rPr>
              <a:t> </a:t>
            </a:r>
            <a:r>
              <a:rPr lang="en-US" sz="2400" dirty="0">
                <a:solidFill>
                  <a:schemeClr val="tx1"/>
                </a:solidFill>
              </a:rPr>
              <a:t>A budget revision may be needed and if possible, requested</a:t>
            </a:r>
          </a:p>
          <a:p>
            <a:pPr marL="0" indent="0">
              <a:buNone/>
            </a:pPr>
            <a:endParaRPr lang="en-US" dirty="0"/>
          </a:p>
        </p:txBody>
      </p:sp>
      <p:sp>
        <p:nvSpPr>
          <p:cNvPr id="4" name="Slide Number Placeholder 3">
            <a:extLst>
              <a:ext uri="{FF2B5EF4-FFF2-40B4-BE49-F238E27FC236}">
                <a16:creationId xmlns:a16="http://schemas.microsoft.com/office/drawing/2014/main" id="{D766D17C-733E-439D-A434-D24E4A0B95E8}"/>
              </a:ext>
            </a:extLst>
          </p:cNvPr>
          <p:cNvSpPr>
            <a:spLocks noGrp="1"/>
          </p:cNvSpPr>
          <p:nvPr>
            <p:ph type="sldNum" sz="quarter" idx="10"/>
          </p:nvPr>
        </p:nvSpPr>
        <p:spPr/>
        <p:txBody>
          <a:bodyPr/>
          <a:lstStyle/>
          <a:p>
            <a:pPr>
              <a:defRPr/>
            </a:pPr>
            <a:fld id="{01D945C9-0277-4107-B589-EC55ECD240BC}" type="slidenum">
              <a:rPr lang="en-US" smtClean="0">
                <a:solidFill>
                  <a:prstClr val="white">
                    <a:lumMod val="50000"/>
                  </a:prstClr>
                </a:solidFill>
              </a:rPr>
              <a:pPr>
                <a:defRPr/>
              </a:pPr>
              <a:t>10</a:t>
            </a:fld>
            <a:endParaRPr lang="en-US" dirty="0">
              <a:solidFill>
                <a:prstClr val="white">
                  <a:lumMod val="50000"/>
                </a:prstClr>
              </a:solidFill>
            </a:endParaRPr>
          </a:p>
        </p:txBody>
      </p:sp>
    </p:spTree>
    <p:extLst>
      <p:ext uri="{BB962C8B-B14F-4D97-AF65-F5344CB8AC3E}">
        <p14:creationId xmlns:p14="http://schemas.microsoft.com/office/powerpoint/2010/main" val="921350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7C34E-C992-4991-8A3E-FDEEBF9F97B0}"/>
              </a:ext>
            </a:extLst>
          </p:cNvPr>
          <p:cNvSpPr>
            <a:spLocks noGrp="1"/>
          </p:cNvSpPr>
          <p:nvPr>
            <p:ph type="title"/>
          </p:nvPr>
        </p:nvSpPr>
        <p:spPr/>
        <p:txBody>
          <a:bodyPr/>
          <a:lstStyle/>
          <a:p>
            <a:r>
              <a:rPr lang="en-US" dirty="0"/>
              <a:t>Patient Tracker Revision Example</a:t>
            </a:r>
          </a:p>
        </p:txBody>
      </p:sp>
      <p:sp>
        <p:nvSpPr>
          <p:cNvPr id="4" name="Slide Number Placeholder 3">
            <a:extLst>
              <a:ext uri="{FF2B5EF4-FFF2-40B4-BE49-F238E27FC236}">
                <a16:creationId xmlns:a16="http://schemas.microsoft.com/office/drawing/2014/main" id="{3C8338FC-3A1A-4BEF-ADA6-9E7F963FB650}"/>
              </a:ext>
            </a:extLst>
          </p:cNvPr>
          <p:cNvSpPr>
            <a:spLocks noGrp="1"/>
          </p:cNvSpPr>
          <p:nvPr>
            <p:ph type="sldNum" sz="quarter" idx="10"/>
          </p:nvPr>
        </p:nvSpPr>
        <p:spPr/>
        <p:txBody>
          <a:bodyPr/>
          <a:lstStyle/>
          <a:p>
            <a:pPr>
              <a:defRPr/>
            </a:pPr>
            <a:fld id="{01D945C9-0277-4107-B589-EC55ECD240BC}" type="slidenum">
              <a:rPr lang="en-US" smtClean="0">
                <a:solidFill>
                  <a:prstClr val="white">
                    <a:lumMod val="50000"/>
                  </a:prstClr>
                </a:solidFill>
              </a:rPr>
              <a:pPr>
                <a:defRPr/>
              </a:pPr>
              <a:t>11</a:t>
            </a:fld>
            <a:endParaRPr lang="en-US" dirty="0">
              <a:solidFill>
                <a:prstClr val="white">
                  <a:lumMod val="50000"/>
                </a:prstClr>
              </a:solidFill>
            </a:endParaRPr>
          </a:p>
        </p:txBody>
      </p:sp>
      <p:pic>
        <p:nvPicPr>
          <p:cNvPr id="9" name="Content Placeholder 8">
            <a:extLst>
              <a:ext uri="{FF2B5EF4-FFF2-40B4-BE49-F238E27FC236}">
                <a16:creationId xmlns:a16="http://schemas.microsoft.com/office/drawing/2014/main" id="{B1E699F0-009E-4C8F-8903-CB2B29ED9FA5}"/>
              </a:ext>
            </a:extLst>
          </p:cNvPr>
          <p:cNvPicPr>
            <a:picLocks noGrp="1" noChangeAspect="1"/>
          </p:cNvPicPr>
          <p:nvPr>
            <p:ph idx="1"/>
          </p:nvPr>
        </p:nvPicPr>
        <p:blipFill>
          <a:blip r:embed="rId2"/>
          <a:stretch>
            <a:fillRect/>
          </a:stretch>
        </p:blipFill>
        <p:spPr>
          <a:xfrm>
            <a:off x="457200" y="2090754"/>
            <a:ext cx="8229600" cy="3438492"/>
          </a:xfrm>
          <a:prstGeom prst="rect">
            <a:avLst/>
          </a:prstGeom>
        </p:spPr>
      </p:pic>
    </p:spTree>
    <p:extLst>
      <p:ext uri="{BB962C8B-B14F-4D97-AF65-F5344CB8AC3E}">
        <p14:creationId xmlns:p14="http://schemas.microsoft.com/office/powerpoint/2010/main" val="1797425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8A2D8-1A8C-4C62-AF2F-951D20CD1EE7}"/>
              </a:ext>
            </a:extLst>
          </p:cNvPr>
          <p:cNvSpPr>
            <a:spLocks noGrp="1"/>
          </p:cNvSpPr>
          <p:nvPr>
            <p:ph type="title"/>
          </p:nvPr>
        </p:nvSpPr>
        <p:spPr/>
        <p:txBody>
          <a:bodyPr/>
          <a:lstStyle/>
          <a:p>
            <a:r>
              <a:rPr lang="en-US" dirty="0"/>
              <a:t>How to Prevent Research Patients from getting Billed</a:t>
            </a:r>
          </a:p>
        </p:txBody>
      </p:sp>
      <p:sp>
        <p:nvSpPr>
          <p:cNvPr id="3" name="Content Placeholder 2">
            <a:extLst>
              <a:ext uri="{FF2B5EF4-FFF2-40B4-BE49-F238E27FC236}">
                <a16:creationId xmlns:a16="http://schemas.microsoft.com/office/drawing/2014/main" id="{78F00D73-0848-4B70-9A6F-3FF0F4325CDC}"/>
              </a:ext>
            </a:extLst>
          </p:cNvPr>
          <p:cNvSpPr>
            <a:spLocks noGrp="1"/>
          </p:cNvSpPr>
          <p:nvPr>
            <p:ph idx="1"/>
          </p:nvPr>
        </p:nvSpPr>
        <p:spPr/>
        <p:txBody>
          <a:bodyPr/>
          <a:lstStyle/>
          <a:p>
            <a:pPr>
              <a:buFont typeface="Wingdings" panose="05000000000000000000" pitchFamily="2" charset="2"/>
              <a:buChar char="ü"/>
            </a:pPr>
            <a:r>
              <a:rPr lang="en-US" sz="2200" dirty="0"/>
              <a:t>Enroll your patient on the study in Epic</a:t>
            </a:r>
          </a:p>
          <a:p>
            <a:pPr marL="0" indent="0">
              <a:buNone/>
            </a:pPr>
            <a:endParaRPr lang="en-US" sz="2000" dirty="0"/>
          </a:p>
          <a:p>
            <a:pPr>
              <a:buFont typeface="Wingdings" panose="05000000000000000000" pitchFamily="2" charset="2"/>
              <a:buChar char="ü"/>
            </a:pPr>
            <a:r>
              <a:rPr lang="en-US" sz="2200" dirty="0"/>
              <a:t>Forward the patient tracker to </a:t>
            </a:r>
            <a:r>
              <a:rPr lang="en-US" sz="2200" dirty="0">
                <a:hlinkClick r:id="rId2"/>
              </a:rPr>
              <a:t>ogapatientcare@choa.org</a:t>
            </a:r>
            <a:r>
              <a:rPr lang="en-US" sz="2200" dirty="0"/>
              <a:t> within </a:t>
            </a:r>
            <a:r>
              <a:rPr lang="en-US" sz="2200" dirty="0">
                <a:solidFill>
                  <a:srgbClr val="FF0000"/>
                </a:solidFill>
              </a:rPr>
              <a:t>24 Hours</a:t>
            </a:r>
          </a:p>
          <a:p>
            <a:pPr marL="0" indent="0">
              <a:buNone/>
            </a:pPr>
            <a:endParaRPr lang="en-US" sz="2000" dirty="0">
              <a:solidFill>
                <a:srgbClr val="FF0000"/>
              </a:solidFill>
            </a:endParaRPr>
          </a:p>
          <a:p>
            <a:pPr>
              <a:buFont typeface="Wingdings" panose="05000000000000000000" pitchFamily="2" charset="2"/>
              <a:buChar char="ü"/>
            </a:pPr>
            <a:r>
              <a:rPr lang="en-US" sz="2200" dirty="0"/>
              <a:t>Ensure that accurate information is provided:</a:t>
            </a:r>
          </a:p>
          <a:p>
            <a:pPr lvl="1" indent="-342900"/>
            <a:r>
              <a:rPr lang="en-US" sz="2000" dirty="0"/>
              <a:t>Study Name</a:t>
            </a:r>
          </a:p>
          <a:p>
            <a:pPr lvl="1" indent="-342900"/>
            <a:r>
              <a:rPr lang="en-US" sz="2000" dirty="0"/>
              <a:t>Patient name</a:t>
            </a:r>
          </a:p>
          <a:p>
            <a:pPr lvl="1" indent="-342900"/>
            <a:r>
              <a:rPr lang="en-US" sz="2000" dirty="0"/>
              <a:t>DOS</a:t>
            </a:r>
          </a:p>
          <a:p>
            <a:pPr lvl="1" indent="-342900"/>
            <a:r>
              <a:rPr lang="en-US" sz="2000" dirty="0"/>
              <a:t>Account #</a:t>
            </a:r>
          </a:p>
          <a:p>
            <a:pPr lvl="1" indent="-342900"/>
            <a:r>
              <a:rPr lang="en-US" sz="2000" dirty="0"/>
              <a:t>CPT codes</a:t>
            </a:r>
          </a:p>
          <a:p>
            <a:pPr marL="0" indent="0">
              <a:buNone/>
            </a:pPr>
            <a:endParaRPr lang="en-US" sz="2000" dirty="0"/>
          </a:p>
          <a:p>
            <a:pPr>
              <a:buFont typeface="Wingdings" panose="05000000000000000000" pitchFamily="2" charset="2"/>
              <a:buChar char="ü"/>
            </a:pPr>
            <a:r>
              <a:rPr lang="en-US" sz="2100" dirty="0"/>
              <a:t>Verify that the procedures performed posted to the patient account</a:t>
            </a:r>
          </a:p>
          <a:p>
            <a:pPr marL="0" indent="0">
              <a:buNone/>
            </a:pPr>
            <a:endParaRPr lang="en-US" sz="2000" dirty="0"/>
          </a:p>
          <a:p>
            <a:endParaRPr lang="en-US" dirty="0"/>
          </a:p>
        </p:txBody>
      </p:sp>
      <p:sp>
        <p:nvSpPr>
          <p:cNvPr id="4" name="Slide Number Placeholder 3">
            <a:extLst>
              <a:ext uri="{FF2B5EF4-FFF2-40B4-BE49-F238E27FC236}">
                <a16:creationId xmlns:a16="http://schemas.microsoft.com/office/drawing/2014/main" id="{F82739BA-EFB9-4B9E-B8B3-B29C6E68E9EA}"/>
              </a:ext>
            </a:extLst>
          </p:cNvPr>
          <p:cNvSpPr>
            <a:spLocks noGrp="1"/>
          </p:cNvSpPr>
          <p:nvPr>
            <p:ph type="sldNum" sz="quarter" idx="10"/>
          </p:nvPr>
        </p:nvSpPr>
        <p:spPr/>
        <p:txBody>
          <a:bodyPr/>
          <a:lstStyle/>
          <a:p>
            <a:pPr>
              <a:defRPr/>
            </a:pPr>
            <a:fld id="{01D945C9-0277-4107-B589-EC55ECD240BC}" type="slidenum">
              <a:rPr lang="en-US" smtClean="0">
                <a:solidFill>
                  <a:prstClr val="white">
                    <a:lumMod val="50000"/>
                  </a:prstClr>
                </a:solidFill>
              </a:rPr>
              <a:pPr>
                <a:defRPr/>
              </a:pPr>
              <a:t>12</a:t>
            </a:fld>
            <a:endParaRPr lang="en-US" dirty="0">
              <a:solidFill>
                <a:prstClr val="white">
                  <a:lumMod val="50000"/>
                </a:prstClr>
              </a:solidFill>
            </a:endParaRPr>
          </a:p>
        </p:txBody>
      </p:sp>
    </p:spTree>
    <p:extLst>
      <p:ext uri="{BB962C8B-B14F-4D97-AF65-F5344CB8AC3E}">
        <p14:creationId xmlns:p14="http://schemas.microsoft.com/office/powerpoint/2010/main" val="125617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3FF81-9893-4888-BE85-98C33F500A89}"/>
              </a:ext>
            </a:extLst>
          </p:cNvPr>
          <p:cNvSpPr>
            <a:spLocks noGrp="1"/>
          </p:cNvSpPr>
          <p:nvPr>
            <p:ph type="title"/>
          </p:nvPr>
        </p:nvSpPr>
        <p:spPr/>
        <p:txBody>
          <a:bodyPr/>
          <a:lstStyle/>
          <a:p>
            <a:r>
              <a:rPr lang="en-US" dirty="0"/>
              <a:t>What to do if a Patient is Incorrectly Billed?</a:t>
            </a:r>
          </a:p>
        </p:txBody>
      </p:sp>
      <p:sp>
        <p:nvSpPr>
          <p:cNvPr id="3" name="Content Placeholder 2">
            <a:extLst>
              <a:ext uri="{FF2B5EF4-FFF2-40B4-BE49-F238E27FC236}">
                <a16:creationId xmlns:a16="http://schemas.microsoft.com/office/drawing/2014/main" id="{88398581-0FBA-465B-8DBE-932B4BB4B9C8}"/>
              </a:ext>
            </a:extLst>
          </p:cNvPr>
          <p:cNvSpPr>
            <a:spLocks noGrp="1"/>
          </p:cNvSpPr>
          <p:nvPr>
            <p:ph idx="1"/>
          </p:nvPr>
        </p:nvSpPr>
        <p:spPr/>
        <p:txBody>
          <a:bodyPr/>
          <a:lstStyle/>
          <a:p>
            <a:pPr>
              <a:buFont typeface="Wingdings" panose="05000000000000000000" pitchFamily="2" charset="2"/>
              <a:buChar char="ü"/>
            </a:pPr>
            <a:r>
              <a:rPr lang="en-US" sz="2600" dirty="0"/>
              <a:t>Email the following to </a:t>
            </a:r>
            <a:r>
              <a:rPr lang="en-US" sz="2600" dirty="0">
                <a:hlinkClick r:id="rId2"/>
              </a:rPr>
              <a:t>ogapatientcare@choa.org</a:t>
            </a:r>
            <a:endParaRPr lang="en-US" sz="2600" dirty="0"/>
          </a:p>
          <a:p>
            <a:pPr lvl="1">
              <a:buFont typeface="Wingdings" panose="05000000000000000000" pitchFamily="2" charset="2"/>
              <a:buChar char="q"/>
            </a:pPr>
            <a:r>
              <a:rPr lang="en-US" dirty="0"/>
              <a:t> A copy of the patient’s bill</a:t>
            </a:r>
          </a:p>
          <a:p>
            <a:pPr lvl="1">
              <a:buFont typeface="Wingdings" panose="05000000000000000000" pitchFamily="2" charset="2"/>
              <a:buChar char="q"/>
            </a:pPr>
            <a:r>
              <a:rPr lang="en-US" dirty="0"/>
              <a:t> A copy of the corresponding patient tracker</a:t>
            </a:r>
          </a:p>
          <a:p>
            <a:pPr>
              <a:buFont typeface="Wingdings" panose="05000000000000000000" pitchFamily="2" charset="2"/>
              <a:buChar char="ü"/>
            </a:pPr>
            <a:r>
              <a:rPr lang="en-US" sz="2600" dirty="0"/>
              <a:t>Let the patient know that the account is being reviewed</a:t>
            </a:r>
          </a:p>
          <a:p>
            <a:pPr>
              <a:buFont typeface="Wingdings" panose="05000000000000000000" pitchFamily="2" charset="2"/>
              <a:buChar char="ü"/>
            </a:pPr>
            <a:r>
              <a:rPr lang="en-US" sz="2600" dirty="0"/>
              <a:t>Depending on the OGA update, a revised patient tracker to include any omitted procedures may be needed</a:t>
            </a:r>
          </a:p>
          <a:p>
            <a:pPr>
              <a:buFont typeface="Wingdings" panose="05000000000000000000" pitchFamily="2" charset="2"/>
              <a:buChar char="v"/>
            </a:pPr>
            <a:r>
              <a:rPr lang="en-US" b="1" i="1" u="sng" dirty="0"/>
              <a:t>It is important to note that OGA is not permitted to communicate directly with Patients/Parents.  All communication regarding billing must be done through the Study Team</a:t>
            </a:r>
          </a:p>
        </p:txBody>
      </p:sp>
      <p:sp>
        <p:nvSpPr>
          <p:cNvPr id="4" name="Slide Number Placeholder 3">
            <a:extLst>
              <a:ext uri="{FF2B5EF4-FFF2-40B4-BE49-F238E27FC236}">
                <a16:creationId xmlns:a16="http://schemas.microsoft.com/office/drawing/2014/main" id="{A64D9F34-738C-4B6C-BC62-ABD2AAAF9F22}"/>
              </a:ext>
            </a:extLst>
          </p:cNvPr>
          <p:cNvSpPr>
            <a:spLocks noGrp="1"/>
          </p:cNvSpPr>
          <p:nvPr>
            <p:ph type="sldNum" sz="quarter" idx="10"/>
          </p:nvPr>
        </p:nvSpPr>
        <p:spPr/>
        <p:txBody>
          <a:bodyPr/>
          <a:lstStyle/>
          <a:p>
            <a:pPr>
              <a:defRPr/>
            </a:pPr>
            <a:fld id="{01D945C9-0277-4107-B589-EC55ECD240BC}" type="slidenum">
              <a:rPr lang="en-US" smtClean="0">
                <a:solidFill>
                  <a:prstClr val="white">
                    <a:lumMod val="50000"/>
                  </a:prstClr>
                </a:solidFill>
              </a:rPr>
              <a:pPr>
                <a:defRPr/>
              </a:pPr>
              <a:t>13</a:t>
            </a:fld>
            <a:endParaRPr lang="en-US" dirty="0">
              <a:solidFill>
                <a:prstClr val="white">
                  <a:lumMod val="50000"/>
                </a:prstClr>
              </a:solidFill>
            </a:endParaRPr>
          </a:p>
        </p:txBody>
      </p:sp>
    </p:spTree>
    <p:extLst>
      <p:ext uri="{BB962C8B-B14F-4D97-AF65-F5344CB8AC3E}">
        <p14:creationId xmlns:p14="http://schemas.microsoft.com/office/powerpoint/2010/main" val="2623293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54474-1AE8-4C4C-A904-8DFB85808847}"/>
              </a:ext>
            </a:extLst>
          </p:cNvPr>
          <p:cNvSpPr>
            <a:spLocks noGrp="1"/>
          </p:cNvSpPr>
          <p:nvPr>
            <p:ph type="title"/>
          </p:nvPr>
        </p:nvSpPr>
        <p:spPr/>
        <p:txBody>
          <a:bodyPr/>
          <a:lstStyle/>
          <a:p>
            <a:r>
              <a:rPr lang="en-US" dirty="0"/>
              <a:t>Research Billing: Monthly Patient Care Invoicing</a:t>
            </a:r>
          </a:p>
        </p:txBody>
      </p:sp>
      <p:sp>
        <p:nvSpPr>
          <p:cNvPr id="3" name="Content Placeholder 2">
            <a:extLst>
              <a:ext uri="{FF2B5EF4-FFF2-40B4-BE49-F238E27FC236}">
                <a16:creationId xmlns:a16="http://schemas.microsoft.com/office/drawing/2014/main" id="{1D21DD37-DF66-4D0B-A162-57685084303E}"/>
              </a:ext>
            </a:extLst>
          </p:cNvPr>
          <p:cNvSpPr>
            <a:spLocks noGrp="1"/>
          </p:cNvSpPr>
          <p:nvPr>
            <p:ph idx="1"/>
          </p:nvPr>
        </p:nvSpPr>
        <p:spPr/>
        <p:txBody>
          <a:bodyPr/>
          <a:lstStyle/>
          <a:p>
            <a:pPr>
              <a:buFont typeface="Wingdings" panose="05000000000000000000" pitchFamily="2" charset="2"/>
              <a:buChar char="Ø"/>
            </a:pPr>
            <a:r>
              <a:rPr lang="en-US" sz="2200" b="1" i="1" dirty="0"/>
              <a:t>At the end of each month, ALL submitted Patient Trackers will be reconciled and consolidated into a Patient Care Study Invoice created by OGA.  OGA will send invoice(s) to the appropriate study coordinator for review, approval and signature:</a:t>
            </a:r>
            <a:endParaRPr lang="en-US" sz="2000" b="1" i="1" dirty="0"/>
          </a:p>
          <a:p>
            <a:pPr lvl="1">
              <a:buFont typeface="Wingdings" panose="05000000000000000000" pitchFamily="2" charset="2"/>
              <a:buChar char="ü"/>
            </a:pPr>
            <a:r>
              <a:rPr lang="en-US" sz="2000" dirty="0"/>
              <a:t>CRCs should verify that the dates of service, patient name, CPT Codes and activity number shown on the invoice are correct</a:t>
            </a:r>
          </a:p>
          <a:p>
            <a:pPr lvl="1">
              <a:buFont typeface="Wingdings" panose="05000000000000000000" pitchFamily="2" charset="2"/>
              <a:buChar char="ü"/>
            </a:pPr>
            <a:r>
              <a:rPr lang="en-US" sz="2000" dirty="0"/>
              <a:t>Only approvals by signature/scan are accepted</a:t>
            </a:r>
          </a:p>
          <a:p>
            <a:pPr lvl="1">
              <a:buFont typeface="Wingdings" panose="05000000000000000000" pitchFamily="2" charset="2"/>
              <a:buChar char="ü"/>
            </a:pPr>
            <a:r>
              <a:rPr lang="en-US" sz="2000" dirty="0"/>
              <a:t>Approved invoice(s) should be submitted by the deadline specified by OGA</a:t>
            </a:r>
          </a:p>
          <a:p>
            <a:pPr lvl="1">
              <a:buFont typeface="Wingdings" panose="05000000000000000000" pitchFamily="2" charset="2"/>
              <a:buChar char="ü"/>
            </a:pPr>
            <a:r>
              <a:rPr lang="en-US" sz="2000" dirty="0"/>
              <a:t>A follow up email will go out within </a:t>
            </a:r>
            <a:r>
              <a:rPr lang="en-US" sz="2000" b="1" i="1" u="sng" dirty="0"/>
              <a:t>3</a:t>
            </a:r>
            <a:r>
              <a:rPr lang="en-US" sz="2000" i="1" u="sng" dirty="0"/>
              <a:t> </a:t>
            </a:r>
            <a:r>
              <a:rPr lang="en-US" sz="2000" b="1" i="1" u="sng" dirty="0"/>
              <a:t>business days</a:t>
            </a:r>
            <a:r>
              <a:rPr lang="en-US" sz="2000" i="1" u="sng" dirty="0"/>
              <a:t> </a:t>
            </a:r>
            <a:r>
              <a:rPr lang="en-US" sz="2000" dirty="0"/>
              <a:t>if approval has not been received by specified the deadline</a:t>
            </a:r>
          </a:p>
          <a:p>
            <a:pPr lvl="1">
              <a:buFont typeface="Wingdings" panose="05000000000000000000" pitchFamily="2" charset="2"/>
              <a:buChar char="ü"/>
            </a:pPr>
            <a:r>
              <a:rPr lang="en-US" sz="2000" dirty="0"/>
              <a:t>Quick invoice approval turnaround time is critical for meeting the Corporate Finance month-end close deadline.  If invoices are not submitted on time, they will not be recorded until the following month</a:t>
            </a:r>
          </a:p>
          <a:p>
            <a:endParaRPr lang="en-US" sz="1600" dirty="0"/>
          </a:p>
        </p:txBody>
      </p:sp>
      <p:sp>
        <p:nvSpPr>
          <p:cNvPr id="4" name="Slide Number Placeholder 3">
            <a:extLst>
              <a:ext uri="{FF2B5EF4-FFF2-40B4-BE49-F238E27FC236}">
                <a16:creationId xmlns:a16="http://schemas.microsoft.com/office/drawing/2014/main" id="{6BCB65CD-9A6E-409F-8AD9-0D131EF98DBA}"/>
              </a:ext>
            </a:extLst>
          </p:cNvPr>
          <p:cNvSpPr>
            <a:spLocks noGrp="1"/>
          </p:cNvSpPr>
          <p:nvPr>
            <p:ph type="sldNum" sz="quarter" idx="10"/>
          </p:nvPr>
        </p:nvSpPr>
        <p:spPr/>
        <p:txBody>
          <a:bodyPr/>
          <a:lstStyle/>
          <a:p>
            <a:pPr>
              <a:defRPr/>
            </a:pPr>
            <a:fld id="{01D945C9-0277-4107-B589-EC55ECD240BC}" type="slidenum">
              <a:rPr lang="en-US" smtClean="0">
                <a:solidFill>
                  <a:prstClr val="white">
                    <a:lumMod val="50000"/>
                  </a:prstClr>
                </a:solidFill>
              </a:rPr>
              <a:pPr>
                <a:defRPr/>
              </a:pPr>
              <a:t>14</a:t>
            </a:fld>
            <a:endParaRPr lang="en-US" dirty="0">
              <a:solidFill>
                <a:prstClr val="white">
                  <a:lumMod val="50000"/>
                </a:prstClr>
              </a:solidFill>
            </a:endParaRPr>
          </a:p>
        </p:txBody>
      </p:sp>
    </p:spTree>
    <p:extLst>
      <p:ext uri="{BB962C8B-B14F-4D97-AF65-F5344CB8AC3E}">
        <p14:creationId xmlns:p14="http://schemas.microsoft.com/office/powerpoint/2010/main" val="3435661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can help me?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4521269"/>
              </p:ext>
            </p:extLst>
          </p:nvPr>
        </p:nvGraphicFramePr>
        <p:xfrm>
          <a:off x="457200" y="1905000"/>
          <a:ext cx="8382000" cy="2895600"/>
        </p:xfrm>
        <a:graphic>
          <a:graphicData uri="http://schemas.openxmlformats.org/drawingml/2006/table">
            <a:tbl>
              <a:tblPr firstRow="1" bandRow="1">
                <a:tableStyleId>{5C22544A-7EE6-4342-B048-85BDC9FD1C3A}</a:tableStyleId>
              </a:tblPr>
              <a:tblGrid>
                <a:gridCol w="41910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386080">
                <a:tc gridSpan="2">
                  <a:txBody>
                    <a:bodyPr/>
                    <a:lstStyle/>
                    <a:p>
                      <a:pPr algn="ctr"/>
                      <a:r>
                        <a:rPr lang="en-US" dirty="0"/>
                        <a:t>Office of Grants Accounting: Epic Research Billing Contacts</a:t>
                      </a:r>
                    </a:p>
                  </a:txBody>
                  <a:tcPr/>
                </a:tc>
                <a:tc hMerge="1">
                  <a:txBody>
                    <a:bodyPr/>
                    <a:lstStyle/>
                    <a:p>
                      <a:pPr algn="ctr"/>
                      <a:endParaRPr lang="en-US" dirty="0"/>
                    </a:p>
                  </a:txBody>
                  <a:tcPr/>
                </a:tc>
                <a:extLst>
                  <a:ext uri="{0D108BD9-81ED-4DB2-BD59-A6C34878D82A}">
                    <a16:rowId xmlns:a16="http://schemas.microsoft.com/office/drawing/2014/main" val="10000"/>
                  </a:ext>
                </a:extLst>
              </a:tr>
              <a:tr h="1254760">
                <a:tc>
                  <a:txBody>
                    <a:bodyPr/>
                    <a:lstStyle/>
                    <a:p>
                      <a:r>
                        <a:rPr lang="en-US" b="1" i="1" dirty="0"/>
                        <a:t>Melissa Phomlavanh</a:t>
                      </a:r>
                    </a:p>
                    <a:p>
                      <a:r>
                        <a:rPr lang="en-US" baseline="0" dirty="0"/>
                        <a:t>Sr. Clinical Research Account Specialist</a:t>
                      </a:r>
                    </a:p>
                    <a:p>
                      <a:r>
                        <a:rPr lang="en-US" baseline="0" dirty="0"/>
                        <a:t>E: </a:t>
                      </a:r>
                      <a:r>
                        <a:rPr lang="en-US" baseline="0" dirty="0">
                          <a:hlinkClick r:id="rId3"/>
                        </a:rPr>
                        <a:t>Melissa.Phomlavanh@choa.org</a:t>
                      </a:r>
                      <a:endParaRPr lang="en-US" baseline="0" dirty="0"/>
                    </a:p>
                    <a:p>
                      <a:r>
                        <a:rPr lang="en-US" baseline="0" dirty="0"/>
                        <a:t>P: 404-785-7344</a:t>
                      </a:r>
                    </a:p>
                  </a:txBody>
                  <a:tcPr/>
                </a:tc>
                <a:tc>
                  <a:txBody>
                    <a:bodyPr/>
                    <a:lstStyle/>
                    <a:p>
                      <a:r>
                        <a:rPr lang="en-US" b="1" i="1" dirty="0" err="1">
                          <a:solidFill>
                            <a:schemeClr val="tx1"/>
                          </a:solidFill>
                        </a:rPr>
                        <a:t>Kesia</a:t>
                      </a:r>
                      <a:r>
                        <a:rPr lang="en-US" b="1" i="1" dirty="0">
                          <a:solidFill>
                            <a:schemeClr val="tx1"/>
                          </a:solidFill>
                        </a:rPr>
                        <a:t> Hudson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Sr. Clinical Research Account Specialist</a:t>
                      </a:r>
                    </a:p>
                    <a:p>
                      <a:r>
                        <a:rPr lang="en-US" baseline="0" dirty="0"/>
                        <a:t>E: </a:t>
                      </a:r>
                      <a:r>
                        <a:rPr lang="en-US" baseline="0" dirty="0">
                          <a:hlinkClick r:id="rId4"/>
                        </a:rPr>
                        <a:t>Kesia.Hudson@choa.org</a:t>
                      </a:r>
                      <a:endParaRPr lang="en-US" baseline="0" dirty="0"/>
                    </a:p>
                    <a:p>
                      <a:r>
                        <a:rPr lang="en-US" baseline="0" dirty="0"/>
                        <a:t>P</a:t>
                      </a:r>
                      <a:r>
                        <a:rPr lang="en-US" baseline="0" dirty="0">
                          <a:solidFill>
                            <a:schemeClr val="tx1"/>
                          </a:solidFill>
                        </a:rPr>
                        <a:t>: </a:t>
                      </a:r>
                      <a:r>
                        <a:rPr lang="en-US" dirty="0">
                          <a:solidFill>
                            <a:schemeClr val="tx1"/>
                          </a:solidFill>
                        </a:rPr>
                        <a:t>404-785-6108</a:t>
                      </a:r>
                    </a:p>
                  </a:txBody>
                  <a:tcPr/>
                </a:tc>
                <a:extLst>
                  <a:ext uri="{0D108BD9-81ED-4DB2-BD59-A6C34878D82A}">
                    <a16:rowId xmlns:a16="http://schemas.microsoft.com/office/drawing/2014/main" val="10001"/>
                  </a:ext>
                </a:extLst>
              </a:tr>
              <a:tr h="1254760">
                <a:tc>
                  <a:txBody>
                    <a:bodyPr/>
                    <a:lstStyle/>
                    <a:p>
                      <a:r>
                        <a:rPr lang="en-US" b="1" i="1" baseline="0" dirty="0" err="1"/>
                        <a:t>Dietre</a:t>
                      </a:r>
                      <a:r>
                        <a:rPr lang="en-US" b="1" i="1" baseline="0" dirty="0"/>
                        <a:t> May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Sr. Clinical Research Account Specialist</a:t>
                      </a:r>
                    </a:p>
                    <a:p>
                      <a:r>
                        <a:rPr lang="en-US" baseline="0" dirty="0"/>
                        <a:t>E: </a:t>
                      </a:r>
                      <a:r>
                        <a:rPr lang="en-US" baseline="0" dirty="0">
                          <a:hlinkClick r:id="rId5"/>
                        </a:rPr>
                        <a:t>Dietre.May@choa.org</a:t>
                      </a:r>
                      <a:endParaRPr lang="en-US" baseline="0" dirty="0"/>
                    </a:p>
                    <a:p>
                      <a:r>
                        <a:rPr lang="en-US" baseline="0" dirty="0"/>
                        <a:t>P: 404-785-7501</a:t>
                      </a:r>
                    </a:p>
                  </a:txBody>
                  <a:tcPr/>
                </a:tc>
                <a:tc>
                  <a:txBody>
                    <a:bodyPr/>
                    <a:lstStyle/>
                    <a:p>
                      <a:r>
                        <a:rPr lang="en-US" b="1" i="1" dirty="0"/>
                        <a:t>Jamilla Sabree</a:t>
                      </a:r>
                    </a:p>
                    <a:p>
                      <a:r>
                        <a:rPr lang="en-US" dirty="0"/>
                        <a:t>Clinical Research Account Specialist</a:t>
                      </a:r>
                      <a:endParaRPr lang="en-US" baseline="0" dirty="0"/>
                    </a:p>
                    <a:p>
                      <a:r>
                        <a:rPr lang="en-US" baseline="0" dirty="0"/>
                        <a:t>E: </a:t>
                      </a:r>
                      <a:r>
                        <a:rPr lang="en-US" baseline="0" dirty="0">
                          <a:hlinkClick r:id="rId6"/>
                        </a:rPr>
                        <a:t>Jamilla.Sabree@choa.org</a:t>
                      </a:r>
                      <a:endParaRPr lang="en-US" baseline="0" dirty="0"/>
                    </a:p>
                    <a:p>
                      <a:r>
                        <a:rPr lang="en-US" baseline="0" dirty="0"/>
                        <a:t>P: 404-785-7896</a:t>
                      </a:r>
                    </a:p>
                  </a:txBody>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0"/>
          </p:nvPr>
        </p:nvSpPr>
        <p:spPr/>
        <p:txBody>
          <a:bodyPr/>
          <a:lstStyle/>
          <a:p>
            <a:pPr>
              <a:defRPr/>
            </a:pPr>
            <a:fld id="{01D945C9-0277-4107-B589-EC55ECD240BC}" type="slidenum">
              <a:rPr lang="en-US" smtClean="0">
                <a:solidFill>
                  <a:prstClr val="white">
                    <a:lumMod val="50000"/>
                  </a:prstClr>
                </a:solidFill>
              </a:rPr>
              <a:pPr>
                <a:defRPr/>
              </a:pPr>
              <a:t>15</a:t>
            </a:fld>
            <a:endParaRPr lang="en-US" dirty="0">
              <a:solidFill>
                <a:prstClr val="white">
                  <a:lumMod val="50000"/>
                </a:prstClr>
              </a:solidFill>
            </a:endParaRPr>
          </a:p>
        </p:txBody>
      </p:sp>
    </p:spTree>
    <p:extLst>
      <p:ext uri="{BB962C8B-B14F-4D97-AF65-F5344CB8AC3E}">
        <p14:creationId xmlns:p14="http://schemas.microsoft.com/office/powerpoint/2010/main" val="4138629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Slide Number Placeholder 3"/>
          <p:cNvSpPr>
            <a:spLocks noGrp="1"/>
          </p:cNvSpPr>
          <p:nvPr>
            <p:ph type="sldNum" sz="quarter" idx="10"/>
          </p:nvPr>
        </p:nvSpPr>
        <p:spPr/>
        <p:txBody>
          <a:bodyPr/>
          <a:lstStyle/>
          <a:p>
            <a:pPr>
              <a:defRPr/>
            </a:pPr>
            <a:fld id="{01D945C9-0277-4107-B589-EC55ECD240BC}" type="slidenum">
              <a:rPr lang="en-US" smtClean="0">
                <a:solidFill>
                  <a:prstClr val="white">
                    <a:lumMod val="50000"/>
                  </a:prstClr>
                </a:solidFill>
              </a:rPr>
              <a:pPr>
                <a:defRPr/>
              </a:pPr>
              <a:t>16</a:t>
            </a:fld>
            <a:endParaRPr lang="en-US" dirty="0">
              <a:solidFill>
                <a:prstClr val="white">
                  <a:lumMod val="50000"/>
                </a:prstClr>
              </a:solidFill>
            </a:endParaRP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rcRect/>
          <a:stretch/>
        </p:blipFill>
        <p:spPr>
          <a:xfrm>
            <a:off x="1447800" y="1481542"/>
            <a:ext cx="6000751" cy="4800600"/>
          </a:xfrm>
        </p:spPr>
      </p:pic>
    </p:spTree>
    <p:extLst>
      <p:ext uri="{BB962C8B-B14F-4D97-AF65-F5344CB8AC3E}">
        <p14:creationId xmlns:p14="http://schemas.microsoft.com/office/powerpoint/2010/main" val="2120733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763000" cy="990600"/>
          </a:xfrm>
        </p:spPr>
        <p:txBody>
          <a:bodyPr/>
          <a:lstStyle/>
          <a:p>
            <a:pPr algn="ctr"/>
            <a:r>
              <a:rPr lang="en-US" dirty="0"/>
              <a:t>Research Billing Goals &amp; Objectives</a:t>
            </a:r>
          </a:p>
        </p:txBody>
      </p:sp>
      <p:sp>
        <p:nvSpPr>
          <p:cNvPr id="3" name="Slide Number Placeholder 2"/>
          <p:cNvSpPr>
            <a:spLocks noGrp="1"/>
          </p:cNvSpPr>
          <p:nvPr>
            <p:ph type="sldNum" sz="quarter" idx="10"/>
          </p:nvPr>
        </p:nvSpPr>
        <p:spPr/>
        <p:txBody>
          <a:bodyPr/>
          <a:lstStyle/>
          <a:p>
            <a:pPr>
              <a:defRPr/>
            </a:pPr>
            <a:fld id="{01D945C9-0277-4107-B589-EC55ECD240BC}" type="slidenum">
              <a:rPr lang="en-US" smtClean="0">
                <a:solidFill>
                  <a:prstClr val="white">
                    <a:lumMod val="50000"/>
                  </a:prstClr>
                </a:solidFill>
              </a:rPr>
              <a:pPr>
                <a:defRPr/>
              </a:pPr>
              <a:t>2</a:t>
            </a:fld>
            <a:endParaRPr lang="en-US" dirty="0">
              <a:solidFill>
                <a:prstClr val="white">
                  <a:lumMod val="50000"/>
                </a:prstClr>
              </a:solidFill>
            </a:endParaRPr>
          </a:p>
        </p:txBody>
      </p:sp>
      <p:sp>
        <p:nvSpPr>
          <p:cNvPr id="2" name="Content Placeholder 1">
            <a:extLst>
              <a:ext uri="{FF2B5EF4-FFF2-40B4-BE49-F238E27FC236}">
                <a16:creationId xmlns:a16="http://schemas.microsoft.com/office/drawing/2014/main" id="{908C18C6-3CFE-4785-B285-8C9367E4A04D}"/>
              </a:ext>
            </a:extLst>
          </p:cNvPr>
          <p:cNvSpPr>
            <a:spLocks noGrp="1"/>
          </p:cNvSpPr>
          <p:nvPr>
            <p:ph idx="1"/>
          </p:nvPr>
        </p:nvSpPr>
        <p:spPr/>
        <p:txBody>
          <a:bodyPr/>
          <a:lstStyle/>
          <a:p>
            <a:pPr>
              <a:buFont typeface="Wingdings" panose="05000000000000000000" pitchFamily="2" charset="2"/>
              <a:buChar char="v"/>
            </a:pPr>
            <a:r>
              <a:rPr lang="en-US" sz="2400" dirty="0"/>
              <a:t>Understand how Research Billing works</a:t>
            </a:r>
          </a:p>
          <a:p>
            <a:pPr marL="0" indent="0">
              <a:buNone/>
            </a:pPr>
            <a:endParaRPr lang="en-US" sz="2400" dirty="0"/>
          </a:p>
          <a:p>
            <a:pPr>
              <a:buFont typeface="Wingdings" panose="05000000000000000000" pitchFamily="2" charset="2"/>
              <a:buChar char="v"/>
            </a:pPr>
            <a:r>
              <a:rPr lang="en-US" sz="2400" dirty="0"/>
              <a:t>Understand the importance and review of the Budget and Coverage Analysis/Prospective Reimbursement Analysis</a:t>
            </a:r>
          </a:p>
          <a:p>
            <a:pPr>
              <a:buFont typeface="Wingdings" panose="05000000000000000000" pitchFamily="2" charset="2"/>
              <a:buChar char="v"/>
            </a:pPr>
            <a:endParaRPr lang="en-US" sz="2400" dirty="0"/>
          </a:p>
          <a:p>
            <a:pPr>
              <a:buFont typeface="Wingdings" panose="05000000000000000000" pitchFamily="2" charset="2"/>
              <a:buChar char="v"/>
            </a:pPr>
            <a:r>
              <a:rPr lang="en-US" sz="2400" dirty="0"/>
              <a:t>Explain the process for submitting Research Patient Trackers</a:t>
            </a:r>
          </a:p>
          <a:p>
            <a:pPr>
              <a:buFont typeface="Wingdings" panose="05000000000000000000" pitchFamily="2" charset="2"/>
              <a:buChar char="v"/>
            </a:pPr>
            <a:endParaRPr lang="en-US" sz="2400" dirty="0"/>
          </a:p>
          <a:p>
            <a:pPr>
              <a:buFont typeface="Wingdings" panose="05000000000000000000" pitchFamily="2" charset="2"/>
              <a:buChar char="v"/>
            </a:pPr>
            <a:r>
              <a:rPr lang="en-US" sz="2400" dirty="0"/>
              <a:t>Explain the process for Patient Tracker corrections/revisions</a:t>
            </a:r>
          </a:p>
          <a:p>
            <a:pPr>
              <a:buFont typeface="Wingdings" panose="05000000000000000000" pitchFamily="2" charset="2"/>
              <a:buChar char="v"/>
            </a:pPr>
            <a:endParaRPr lang="en-US" sz="2400" dirty="0"/>
          </a:p>
          <a:p>
            <a:pPr>
              <a:buFont typeface="Wingdings" panose="05000000000000000000" pitchFamily="2" charset="2"/>
              <a:buChar char="v"/>
            </a:pPr>
            <a:r>
              <a:rPr lang="en-US" sz="2400" dirty="0"/>
              <a:t>Explain the review/approval process for Monthly Patient Care Invoicing</a:t>
            </a:r>
          </a:p>
        </p:txBody>
      </p:sp>
    </p:spTree>
    <p:extLst>
      <p:ext uri="{BB962C8B-B14F-4D97-AF65-F5344CB8AC3E}">
        <p14:creationId xmlns:p14="http://schemas.microsoft.com/office/powerpoint/2010/main" val="147366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73D62-A0D3-4969-879A-C32B980C5184}"/>
              </a:ext>
            </a:extLst>
          </p:cNvPr>
          <p:cNvSpPr>
            <a:spLocks noGrp="1"/>
          </p:cNvSpPr>
          <p:nvPr>
            <p:ph type="title"/>
          </p:nvPr>
        </p:nvSpPr>
        <p:spPr/>
        <p:txBody>
          <a:bodyPr/>
          <a:lstStyle/>
          <a:p>
            <a:r>
              <a:rPr lang="en-US" dirty="0"/>
              <a:t>Research Billing: Epic Checklist</a:t>
            </a:r>
          </a:p>
        </p:txBody>
      </p:sp>
      <p:sp>
        <p:nvSpPr>
          <p:cNvPr id="3" name="Content Placeholder 2">
            <a:extLst>
              <a:ext uri="{FF2B5EF4-FFF2-40B4-BE49-F238E27FC236}">
                <a16:creationId xmlns:a16="http://schemas.microsoft.com/office/drawing/2014/main" id="{F312BDF0-2BD4-463B-98FA-9061747AFAA9}"/>
              </a:ext>
            </a:extLst>
          </p:cNvPr>
          <p:cNvSpPr>
            <a:spLocks noGrp="1"/>
          </p:cNvSpPr>
          <p:nvPr>
            <p:ph idx="1"/>
          </p:nvPr>
        </p:nvSpPr>
        <p:spPr/>
        <p:txBody>
          <a:bodyPr/>
          <a:lstStyle/>
          <a:p>
            <a:r>
              <a:rPr lang="en-US" dirty="0">
                <a:solidFill>
                  <a:schemeClr val="tx1"/>
                </a:solidFill>
              </a:rPr>
              <a:t>Coordinator must be </a:t>
            </a:r>
            <a:r>
              <a:rPr lang="en-US" b="1" dirty="0">
                <a:solidFill>
                  <a:schemeClr val="tx1"/>
                </a:solidFill>
              </a:rPr>
              <a:t>listed</a:t>
            </a:r>
            <a:r>
              <a:rPr lang="en-US" dirty="0">
                <a:solidFill>
                  <a:schemeClr val="tx1"/>
                </a:solidFill>
              </a:rPr>
              <a:t> as a User on the RSH record</a:t>
            </a:r>
          </a:p>
          <a:p>
            <a:r>
              <a:rPr lang="en-US" dirty="0">
                <a:solidFill>
                  <a:schemeClr val="tx1"/>
                </a:solidFill>
              </a:rPr>
              <a:t>Patient must be </a:t>
            </a:r>
            <a:r>
              <a:rPr lang="en-US" b="1" dirty="0">
                <a:solidFill>
                  <a:schemeClr val="tx1"/>
                </a:solidFill>
              </a:rPr>
              <a:t>enrolled</a:t>
            </a:r>
            <a:r>
              <a:rPr lang="en-US" dirty="0">
                <a:solidFill>
                  <a:schemeClr val="tx1"/>
                </a:solidFill>
              </a:rPr>
              <a:t> on the study in EPIC</a:t>
            </a:r>
          </a:p>
          <a:p>
            <a:r>
              <a:rPr lang="en-US" dirty="0">
                <a:solidFill>
                  <a:schemeClr val="tx1"/>
                </a:solidFill>
              </a:rPr>
              <a:t>Encounters(CRC) and orders(PI) must be </a:t>
            </a:r>
            <a:r>
              <a:rPr lang="en-US" b="1" dirty="0">
                <a:solidFill>
                  <a:schemeClr val="tx1"/>
                </a:solidFill>
              </a:rPr>
              <a:t>linked</a:t>
            </a:r>
            <a:r>
              <a:rPr lang="en-US" dirty="0">
                <a:solidFill>
                  <a:schemeClr val="tx1"/>
                </a:solidFill>
              </a:rPr>
              <a:t> to the study</a:t>
            </a:r>
          </a:p>
          <a:p>
            <a:r>
              <a:rPr lang="en-US" dirty="0">
                <a:solidFill>
                  <a:schemeClr val="tx1"/>
                </a:solidFill>
              </a:rPr>
              <a:t>Once the Research protocol has been created (ORA) and entered (OGA), the Timeline must be </a:t>
            </a:r>
            <a:r>
              <a:rPr lang="en-US" b="1" dirty="0">
                <a:solidFill>
                  <a:schemeClr val="tx1"/>
                </a:solidFill>
              </a:rPr>
              <a:t>linked</a:t>
            </a:r>
            <a:r>
              <a:rPr lang="en-US" dirty="0">
                <a:solidFill>
                  <a:schemeClr val="tx1"/>
                </a:solidFill>
              </a:rPr>
              <a:t> to the study</a:t>
            </a:r>
          </a:p>
          <a:p>
            <a:r>
              <a:rPr lang="en-US" dirty="0">
                <a:solidFill>
                  <a:schemeClr val="tx1"/>
                </a:solidFill>
              </a:rPr>
              <a:t>Training requests or refreshers should be directed to </a:t>
            </a:r>
            <a:r>
              <a:rPr lang="en-US" b="1" dirty="0">
                <a:solidFill>
                  <a:schemeClr val="tx1"/>
                </a:solidFill>
                <a:hlinkClick r:id="rId2"/>
              </a:rPr>
              <a:t>patrick.amos</a:t>
            </a:r>
            <a:r>
              <a:rPr lang="en-US" b="1" u="sng" dirty="0">
                <a:solidFill>
                  <a:schemeClr val="tx1"/>
                </a:solidFill>
                <a:hlinkClick r:id="rId2"/>
              </a:rPr>
              <a:t>@choa.org</a:t>
            </a:r>
            <a:endParaRPr lang="en-US" b="1" u="sng" dirty="0">
              <a:solidFill>
                <a:schemeClr val="tx1"/>
              </a:solidFill>
            </a:endParaRPr>
          </a:p>
          <a:p>
            <a:endParaRPr lang="en-US" b="1" u="sng"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796F7218-3405-44FE-BBF6-6AD0AB36AE85}"/>
              </a:ext>
            </a:extLst>
          </p:cNvPr>
          <p:cNvSpPr>
            <a:spLocks noGrp="1"/>
          </p:cNvSpPr>
          <p:nvPr>
            <p:ph type="sldNum" sz="quarter" idx="10"/>
          </p:nvPr>
        </p:nvSpPr>
        <p:spPr/>
        <p:txBody>
          <a:bodyPr/>
          <a:lstStyle/>
          <a:p>
            <a:pPr>
              <a:defRPr/>
            </a:pPr>
            <a:fld id="{01D945C9-0277-4107-B589-EC55ECD240BC}" type="slidenum">
              <a:rPr lang="en-US" smtClean="0">
                <a:solidFill>
                  <a:prstClr val="white">
                    <a:lumMod val="50000"/>
                  </a:prstClr>
                </a:solidFill>
              </a:rPr>
              <a:pPr>
                <a:defRPr/>
              </a:pPr>
              <a:t>3</a:t>
            </a:fld>
            <a:endParaRPr lang="en-US" dirty="0">
              <a:solidFill>
                <a:prstClr val="white">
                  <a:lumMod val="50000"/>
                </a:prstClr>
              </a:solidFill>
            </a:endParaRPr>
          </a:p>
        </p:txBody>
      </p:sp>
    </p:spTree>
    <p:extLst>
      <p:ext uri="{BB962C8B-B14F-4D97-AF65-F5344CB8AC3E}">
        <p14:creationId xmlns:p14="http://schemas.microsoft.com/office/powerpoint/2010/main" val="1137021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963FA-E653-42A0-B09D-1197FDEDD703}"/>
              </a:ext>
            </a:extLst>
          </p:cNvPr>
          <p:cNvSpPr>
            <a:spLocks noGrp="1"/>
          </p:cNvSpPr>
          <p:nvPr>
            <p:ph type="title"/>
          </p:nvPr>
        </p:nvSpPr>
        <p:spPr/>
        <p:txBody>
          <a:bodyPr/>
          <a:lstStyle/>
          <a:p>
            <a:r>
              <a:rPr lang="en-US" dirty="0"/>
              <a:t>Research Billing: Budgets</a:t>
            </a:r>
          </a:p>
        </p:txBody>
      </p:sp>
      <p:sp>
        <p:nvSpPr>
          <p:cNvPr id="3" name="Content Placeholder 2">
            <a:extLst>
              <a:ext uri="{FF2B5EF4-FFF2-40B4-BE49-F238E27FC236}">
                <a16:creationId xmlns:a16="http://schemas.microsoft.com/office/drawing/2014/main" id="{147BD13C-FE57-416B-8024-71BAEA13C3EC}"/>
              </a:ext>
            </a:extLst>
          </p:cNvPr>
          <p:cNvSpPr>
            <a:spLocks noGrp="1"/>
          </p:cNvSpPr>
          <p:nvPr>
            <p:ph idx="1"/>
          </p:nvPr>
        </p:nvSpPr>
        <p:spPr/>
        <p:txBody>
          <a:bodyPr/>
          <a:lstStyle/>
          <a:p>
            <a:r>
              <a:rPr lang="en-US" sz="2400" b="1" dirty="0">
                <a:solidFill>
                  <a:schemeClr val="tx1"/>
                </a:solidFill>
              </a:rPr>
              <a:t>Budgets</a:t>
            </a:r>
            <a:r>
              <a:rPr lang="en-US" sz="2400" dirty="0">
                <a:solidFill>
                  <a:schemeClr val="tx1"/>
                </a:solidFill>
              </a:rPr>
              <a:t> are needed to verify which charges are research related and which are standard of care charges</a:t>
            </a:r>
          </a:p>
          <a:p>
            <a:pPr marL="0" indent="0">
              <a:buNone/>
            </a:pPr>
            <a:endParaRPr lang="en-US" sz="2400" dirty="0">
              <a:solidFill>
                <a:schemeClr val="tx1"/>
              </a:solidFill>
            </a:endParaRPr>
          </a:p>
          <a:p>
            <a:r>
              <a:rPr lang="en-US" sz="2400" b="1" dirty="0">
                <a:solidFill>
                  <a:schemeClr val="tx1"/>
                </a:solidFill>
              </a:rPr>
              <a:t>Budgets</a:t>
            </a:r>
            <a:r>
              <a:rPr lang="en-US" sz="2400" dirty="0">
                <a:solidFill>
                  <a:schemeClr val="tx1"/>
                </a:solidFill>
              </a:rPr>
              <a:t> provide the research prices needed to complete the patient care invoices</a:t>
            </a:r>
          </a:p>
          <a:p>
            <a:pPr marL="0" indent="0">
              <a:buNone/>
            </a:pPr>
            <a:endParaRPr lang="en-US" sz="2400" dirty="0">
              <a:solidFill>
                <a:schemeClr val="tx1"/>
              </a:solidFill>
            </a:endParaRPr>
          </a:p>
          <a:p>
            <a:r>
              <a:rPr lang="en-US" sz="2400" b="1" dirty="0">
                <a:solidFill>
                  <a:schemeClr val="tx1"/>
                </a:solidFill>
              </a:rPr>
              <a:t>Budgets</a:t>
            </a:r>
            <a:r>
              <a:rPr lang="en-US" sz="2400" dirty="0">
                <a:solidFill>
                  <a:schemeClr val="tx1"/>
                </a:solidFill>
              </a:rPr>
              <a:t> allow us to stay within the agreement amount with the government or the industry sponsor</a:t>
            </a:r>
          </a:p>
          <a:p>
            <a:pPr marL="0" indent="0">
              <a:buNone/>
            </a:pPr>
            <a:endParaRPr lang="en-US" sz="2400" dirty="0">
              <a:solidFill>
                <a:schemeClr val="tx1"/>
              </a:solidFill>
            </a:endParaRPr>
          </a:p>
          <a:p>
            <a:r>
              <a:rPr lang="en-US" sz="2400" dirty="0">
                <a:solidFill>
                  <a:schemeClr val="tx1"/>
                </a:solidFill>
              </a:rPr>
              <a:t>Procedures listed on the patient tracker should be shown on the </a:t>
            </a:r>
            <a:r>
              <a:rPr lang="en-US" sz="2400" b="1" dirty="0">
                <a:solidFill>
                  <a:schemeClr val="tx1"/>
                </a:solidFill>
              </a:rPr>
              <a:t>budget</a:t>
            </a:r>
          </a:p>
          <a:p>
            <a:endParaRPr lang="en-US" dirty="0"/>
          </a:p>
        </p:txBody>
      </p:sp>
      <p:sp>
        <p:nvSpPr>
          <p:cNvPr id="4" name="Slide Number Placeholder 3">
            <a:extLst>
              <a:ext uri="{FF2B5EF4-FFF2-40B4-BE49-F238E27FC236}">
                <a16:creationId xmlns:a16="http://schemas.microsoft.com/office/drawing/2014/main" id="{4A512C5C-3E99-418B-899B-393523F9FF95}"/>
              </a:ext>
            </a:extLst>
          </p:cNvPr>
          <p:cNvSpPr>
            <a:spLocks noGrp="1"/>
          </p:cNvSpPr>
          <p:nvPr>
            <p:ph type="sldNum" sz="quarter" idx="10"/>
          </p:nvPr>
        </p:nvSpPr>
        <p:spPr/>
        <p:txBody>
          <a:bodyPr/>
          <a:lstStyle/>
          <a:p>
            <a:pPr>
              <a:defRPr/>
            </a:pPr>
            <a:fld id="{01D945C9-0277-4107-B589-EC55ECD240BC}" type="slidenum">
              <a:rPr lang="en-US" smtClean="0">
                <a:solidFill>
                  <a:prstClr val="white">
                    <a:lumMod val="50000"/>
                  </a:prstClr>
                </a:solidFill>
              </a:rPr>
              <a:pPr>
                <a:defRPr/>
              </a:pPr>
              <a:t>4</a:t>
            </a:fld>
            <a:endParaRPr lang="en-US" dirty="0">
              <a:solidFill>
                <a:prstClr val="white">
                  <a:lumMod val="50000"/>
                </a:prstClr>
              </a:solidFill>
            </a:endParaRPr>
          </a:p>
        </p:txBody>
      </p:sp>
    </p:spTree>
    <p:extLst>
      <p:ext uri="{BB962C8B-B14F-4D97-AF65-F5344CB8AC3E}">
        <p14:creationId xmlns:p14="http://schemas.microsoft.com/office/powerpoint/2010/main" val="2679177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6BD35-FD10-4DFA-AFEC-F05426EB6011}"/>
              </a:ext>
            </a:extLst>
          </p:cNvPr>
          <p:cNvSpPr>
            <a:spLocks noGrp="1"/>
          </p:cNvSpPr>
          <p:nvPr>
            <p:ph type="title"/>
          </p:nvPr>
        </p:nvSpPr>
        <p:spPr/>
        <p:txBody>
          <a:bodyPr/>
          <a:lstStyle/>
          <a:p>
            <a:r>
              <a:rPr lang="en-US" sz="3200" dirty="0"/>
              <a:t>Research Billing: Coverage Analysis</a:t>
            </a:r>
          </a:p>
        </p:txBody>
      </p:sp>
      <p:sp>
        <p:nvSpPr>
          <p:cNvPr id="3" name="Content Placeholder 2">
            <a:extLst>
              <a:ext uri="{FF2B5EF4-FFF2-40B4-BE49-F238E27FC236}">
                <a16:creationId xmlns:a16="http://schemas.microsoft.com/office/drawing/2014/main" id="{FA1FC606-4D8B-4199-93B4-A729A68F8FF5}"/>
              </a:ext>
            </a:extLst>
          </p:cNvPr>
          <p:cNvSpPr>
            <a:spLocks noGrp="1"/>
          </p:cNvSpPr>
          <p:nvPr>
            <p:ph idx="1"/>
          </p:nvPr>
        </p:nvSpPr>
        <p:spPr/>
        <p:txBody>
          <a:bodyPr/>
          <a:lstStyle/>
          <a:p>
            <a:r>
              <a:rPr lang="en-US" sz="2300" b="1" dirty="0"/>
              <a:t>What is a Coverage Analysis?</a:t>
            </a:r>
          </a:p>
          <a:p>
            <a:pPr lvl="1"/>
            <a:r>
              <a:rPr lang="en-US" sz="2300" dirty="0"/>
              <a:t>A Coverage Analysis (CA) is required for all clinical trials in which tests, procedures, and interventions associated with a clinical trial are invoiced to the accountable financial party, such as the trial sponsor and/or third-party payor.</a:t>
            </a:r>
            <a:endParaRPr lang="en-US" sz="2300" u="sng" dirty="0"/>
          </a:p>
          <a:p>
            <a:pPr marL="457200" lvl="1" indent="0">
              <a:buNone/>
            </a:pPr>
            <a:endParaRPr lang="en-US" sz="2300" dirty="0"/>
          </a:p>
          <a:p>
            <a:r>
              <a:rPr lang="en-US" sz="2300" b="1" dirty="0"/>
              <a:t>What is the result of a Coverage Analysis?</a:t>
            </a:r>
          </a:p>
          <a:p>
            <a:pPr lvl="1"/>
            <a:r>
              <a:rPr lang="en-US" sz="2300" dirty="0"/>
              <a:t>When the analysis is complete, the investigator receives a study-specific billing summary that lists all items and services to be provided as part of the clinical trial with notations of what should be billed to the research sponsor and what can be billed to Medicare. These billing grids are a valuable tool to ensure appropriate billing.</a:t>
            </a:r>
          </a:p>
          <a:p>
            <a:pPr marL="457200" lvl="1" indent="0">
              <a:buNone/>
            </a:pPr>
            <a:endParaRPr lang="en-US" dirty="0"/>
          </a:p>
        </p:txBody>
      </p:sp>
      <p:sp>
        <p:nvSpPr>
          <p:cNvPr id="4" name="Slide Number Placeholder 3">
            <a:extLst>
              <a:ext uri="{FF2B5EF4-FFF2-40B4-BE49-F238E27FC236}">
                <a16:creationId xmlns:a16="http://schemas.microsoft.com/office/drawing/2014/main" id="{F2FA35A1-456E-4B8A-9AD4-75D6707CCDCD}"/>
              </a:ext>
            </a:extLst>
          </p:cNvPr>
          <p:cNvSpPr>
            <a:spLocks noGrp="1"/>
          </p:cNvSpPr>
          <p:nvPr>
            <p:ph type="sldNum" sz="quarter" idx="10"/>
          </p:nvPr>
        </p:nvSpPr>
        <p:spPr/>
        <p:txBody>
          <a:bodyPr/>
          <a:lstStyle/>
          <a:p>
            <a:pPr>
              <a:defRPr/>
            </a:pPr>
            <a:fld id="{01D945C9-0277-4107-B589-EC55ECD240BC}" type="slidenum">
              <a:rPr lang="en-US" smtClean="0">
                <a:solidFill>
                  <a:prstClr val="white">
                    <a:lumMod val="50000"/>
                  </a:prstClr>
                </a:solidFill>
              </a:rPr>
              <a:pPr>
                <a:defRPr/>
              </a:pPr>
              <a:t>5</a:t>
            </a:fld>
            <a:endParaRPr lang="en-US" dirty="0">
              <a:solidFill>
                <a:prstClr val="white">
                  <a:lumMod val="50000"/>
                </a:prstClr>
              </a:solidFill>
            </a:endParaRPr>
          </a:p>
        </p:txBody>
      </p:sp>
    </p:spTree>
    <p:extLst>
      <p:ext uri="{BB962C8B-B14F-4D97-AF65-F5344CB8AC3E}">
        <p14:creationId xmlns:p14="http://schemas.microsoft.com/office/powerpoint/2010/main" val="2716051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76599-35B9-42F5-A904-C093B76DB8CB}"/>
              </a:ext>
            </a:extLst>
          </p:cNvPr>
          <p:cNvSpPr>
            <a:spLocks noGrp="1"/>
          </p:cNvSpPr>
          <p:nvPr>
            <p:ph type="title"/>
          </p:nvPr>
        </p:nvSpPr>
        <p:spPr/>
        <p:txBody>
          <a:bodyPr/>
          <a:lstStyle/>
          <a:p>
            <a:r>
              <a:rPr lang="en-US" dirty="0"/>
              <a:t>Research Billing: Coverage Analysis Cont’d</a:t>
            </a:r>
          </a:p>
        </p:txBody>
      </p:sp>
      <p:sp>
        <p:nvSpPr>
          <p:cNvPr id="3" name="Content Placeholder 2">
            <a:extLst>
              <a:ext uri="{FF2B5EF4-FFF2-40B4-BE49-F238E27FC236}">
                <a16:creationId xmlns:a16="http://schemas.microsoft.com/office/drawing/2014/main" id="{A23E3E31-B8ED-4814-88D7-902AB9063EB5}"/>
              </a:ext>
            </a:extLst>
          </p:cNvPr>
          <p:cNvSpPr>
            <a:spLocks noGrp="1"/>
          </p:cNvSpPr>
          <p:nvPr>
            <p:ph idx="1"/>
          </p:nvPr>
        </p:nvSpPr>
        <p:spPr/>
        <p:txBody>
          <a:bodyPr/>
          <a:lstStyle/>
          <a:p>
            <a:r>
              <a:rPr lang="en-US" b="1" dirty="0"/>
              <a:t>When a patient tracker is received, OGA will do the following</a:t>
            </a:r>
            <a:r>
              <a:rPr lang="en-US" sz="2400" b="1" dirty="0"/>
              <a:t>:</a:t>
            </a:r>
          </a:p>
          <a:p>
            <a:pPr lvl="1">
              <a:buFont typeface="Wingdings" panose="05000000000000000000" pitchFamily="2" charset="2"/>
              <a:buChar char="ü"/>
            </a:pPr>
            <a:r>
              <a:rPr lang="en-US" dirty="0"/>
              <a:t>Ensure that we have a Coverage Analysis (CA) saved to our study file</a:t>
            </a:r>
          </a:p>
          <a:p>
            <a:pPr lvl="2">
              <a:buFont typeface="Wingdings" panose="05000000000000000000" pitchFamily="2" charset="2"/>
              <a:buChar char="Ø"/>
            </a:pPr>
            <a:r>
              <a:rPr lang="en-US" sz="2400" dirty="0"/>
              <a:t>If a CA is not saved to a study file, OGA will reach out directly to the study team to provide one before moving any Research charges in Epic</a:t>
            </a:r>
          </a:p>
          <a:p>
            <a:pPr lvl="1">
              <a:buFont typeface="Wingdings" panose="05000000000000000000" pitchFamily="2" charset="2"/>
              <a:buChar char="ü"/>
            </a:pPr>
            <a:r>
              <a:rPr lang="en-US" dirty="0"/>
              <a:t>OGA will verify that charges listed on the patient tracker are all included on the CA</a:t>
            </a:r>
          </a:p>
          <a:p>
            <a:pPr lvl="1">
              <a:buFont typeface="Wingdings" panose="05000000000000000000" pitchFamily="2" charset="2"/>
              <a:buChar char="ü"/>
            </a:pPr>
            <a:r>
              <a:rPr lang="en-US" dirty="0"/>
              <a:t>OGA will move charges listed on the patient tracker based on the CA Billing Grid</a:t>
            </a:r>
          </a:p>
          <a:p>
            <a:endParaRPr lang="en-US" dirty="0"/>
          </a:p>
        </p:txBody>
      </p:sp>
      <p:sp>
        <p:nvSpPr>
          <p:cNvPr id="4" name="Slide Number Placeholder 3">
            <a:extLst>
              <a:ext uri="{FF2B5EF4-FFF2-40B4-BE49-F238E27FC236}">
                <a16:creationId xmlns:a16="http://schemas.microsoft.com/office/drawing/2014/main" id="{34481BAD-A7E8-42A1-A66D-DD8DABA0B322}"/>
              </a:ext>
            </a:extLst>
          </p:cNvPr>
          <p:cNvSpPr>
            <a:spLocks noGrp="1"/>
          </p:cNvSpPr>
          <p:nvPr>
            <p:ph type="sldNum" sz="quarter" idx="10"/>
          </p:nvPr>
        </p:nvSpPr>
        <p:spPr/>
        <p:txBody>
          <a:bodyPr/>
          <a:lstStyle/>
          <a:p>
            <a:pPr>
              <a:defRPr/>
            </a:pPr>
            <a:fld id="{01D945C9-0277-4107-B589-EC55ECD240BC}" type="slidenum">
              <a:rPr lang="en-US" smtClean="0">
                <a:solidFill>
                  <a:prstClr val="white">
                    <a:lumMod val="50000"/>
                  </a:prstClr>
                </a:solidFill>
              </a:rPr>
              <a:pPr>
                <a:defRPr/>
              </a:pPr>
              <a:t>6</a:t>
            </a:fld>
            <a:endParaRPr lang="en-US" dirty="0">
              <a:solidFill>
                <a:prstClr val="white">
                  <a:lumMod val="50000"/>
                </a:prstClr>
              </a:solidFill>
            </a:endParaRPr>
          </a:p>
        </p:txBody>
      </p:sp>
    </p:spTree>
    <p:extLst>
      <p:ext uri="{BB962C8B-B14F-4D97-AF65-F5344CB8AC3E}">
        <p14:creationId xmlns:p14="http://schemas.microsoft.com/office/powerpoint/2010/main" val="2409263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299AE-773D-48C6-B0F2-B57080FD85E1}"/>
              </a:ext>
            </a:extLst>
          </p:cNvPr>
          <p:cNvSpPr>
            <a:spLocks noGrp="1"/>
          </p:cNvSpPr>
          <p:nvPr>
            <p:ph type="title"/>
          </p:nvPr>
        </p:nvSpPr>
        <p:spPr/>
        <p:txBody>
          <a:bodyPr/>
          <a:lstStyle/>
          <a:p>
            <a:r>
              <a:rPr lang="en-US" dirty="0"/>
              <a:t>Research Billing: Patient Trackers</a:t>
            </a:r>
          </a:p>
        </p:txBody>
      </p:sp>
      <p:sp>
        <p:nvSpPr>
          <p:cNvPr id="3" name="Content Placeholder 2">
            <a:extLst>
              <a:ext uri="{FF2B5EF4-FFF2-40B4-BE49-F238E27FC236}">
                <a16:creationId xmlns:a16="http://schemas.microsoft.com/office/drawing/2014/main" id="{9B6CFCD7-4D70-427A-9595-54D746D53A16}"/>
              </a:ext>
            </a:extLst>
          </p:cNvPr>
          <p:cNvSpPr>
            <a:spLocks noGrp="1"/>
          </p:cNvSpPr>
          <p:nvPr>
            <p:ph idx="1"/>
          </p:nvPr>
        </p:nvSpPr>
        <p:spPr/>
        <p:txBody>
          <a:bodyPr/>
          <a:lstStyle/>
          <a:p>
            <a:r>
              <a:rPr lang="en-US" sz="2400" dirty="0"/>
              <a:t>Patient trackers to be submitted within </a:t>
            </a:r>
            <a:r>
              <a:rPr lang="en-US" sz="2400" b="1" i="1" u="sng" dirty="0">
                <a:solidFill>
                  <a:srgbClr val="FF0000"/>
                </a:solidFill>
              </a:rPr>
              <a:t>24</a:t>
            </a:r>
            <a:r>
              <a:rPr lang="en-US" sz="2400" b="1" i="1" u="sng" dirty="0"/>
              <a:t> </a:t>
            </a:r>
            <a:r>
              <a:rPr lang="en-US" sz="2400" b="1" i="1" u="sng" dirty="0">
                <a:solidFill>
                  <a:srgbClr val="FF0000"/>
                </a:solidFill>
              </a:rPr>
              <a:t>Hours</a:t>
            </a:r>
            <a:r>
              <a:rPr lang="en-US" sz="2400" dirty="0"/>
              <a:t> of the visit</a:t>
            </a:r>
          </a:p>
          <a:p>
            <a:r>
              <a:rPr lang="en-US" sz="2400" dirty="0"/>
              <a:t>Email patient trackers to 				 	</a:t>
            </a:r>
            <a:r>
              <a:rPr lang="en-US" sz="2400" i="1" u="sng" dirty="0">
                <a:solidFill>
                  <a:srgbClr val="FF0000"/>
                </a:solidFill>
              </a:rPr>
              <a:t>ogapatientcare@choa.org</a:t>
            </a:r>
            <a:r>
              <a:rPr lang="en-US" sz="2400" dirty="0"/>
              <a:t> (not </a:t>
            </a:r>
            <a:r>
              <a:rPr lang="en-US" sz="2400" strike="sngStrike" dirty="0">
                <a:hlinkClick r:id="rId2"/>
              </a:rPr>
              <a:t>oga@choa.org</a:t>
            </a:r>
            <a:r>
              <a:rPr lang="en-US" sz="2400" dirty="0"/>
              <a:t>)</a:t>
            </a:r>
          </a:p>
          <a:p>
            <a:r>
              <a:rPr lang="en-US" sz="2400" dirty="0">
                <a:solidFill>
                  <a:schemeClr val="tx1"/>
                </a:solidFill>
              </a:rPr>
              <a:t>A </a:t>
            </a:r>
            <a:r>
              <a:rPr lang="en-US" sz="2400" i="1" u="sng" dirty="0">
                <a:solidFill>
                  <a:schemeClr val="tx1"/>
                </a:solidFill>
              </a:rPr>
              <a:t>separate patient tracker</a:t>
            </a:r>
            <a:r>
              <a:rPr lang="en-US" sz="2400" dirty="0">
                <a:solidFill>
                  <a:schemeClr val="tx1"/>
                </a:solidFill>
              </a:rPr>
              <a:t> should be provided for </a:t>
            </a:r>
            <a:r>
              <a:rPr lang="en-US" sz="2400" i="1" u="sng" dirty="0">
                <a:solidFill>
                  <a:schemeClr val="tx1"/>
                </a:solidFill>
              </a:rPr>
              <a:t>each Date of Service</a:t>
            </a:r>
            <a:r>
              <a:rPr lang="en-US" sz="2400" dirty="0">
                <a:solidFill>
                  <a:schemeClr val="tx1"/>
                </a:solidFill>
              </a:rPr>
              <a:t> and/or </a:t>
            </a:r>
            <a:r>
              <a:rPr lang="en-US" sz="2400" i="1" u="sng" dirty="0">
                <a:solidFill>
                  <a:schemeClr val="tx1"/>
                </a:solidFill>
              </a:rPr>
              <a:t>Account Number </a:t>
            </a:r>
          </a:p>
          <a:p>
            <a:r>
              <a:rPr lang="en-US" sz="2400" dirty="0">
                <a:solidFill>
                  <a:schemeClr val="tx1"/>
                </a:solidFill>
              </a:rPr>
              <a:t>If changes or errors are found, a revised tracker should be submitted as soon as possible with the following updates:</a:t>
            </a:r>
          </a:p>
          <a:p>
            <a:pPr marL="109728" indent="0">
              <a:buNone/>
            </a:pPr>
            <a:r>
              <a:rPr lang="en-US" sz="2400" dirty="0">
                <a:solidFill>
                  <a:schemeClr val="tx1"/>
                </a:solidFill>
              </a:rPr>
              <a:t>	1.</a:t>
            </a:r>
            <a:r>
              <a:rPr lang="en-US" sz="2400" i="1" dirty="0">
                <a:solidFill>
                  <a:schemeClr val="tx1"/>
                </a:solidFill>
              </a:rPr>
              <a:t> Date of the submitted revision </a:t>
            </a:r>
          </a:p>
          <a:p>
            <a:pPr marL="109728" indent="0">
              <a:buNone/>
            </a:pPr>
            <a:r>
              <a:rPr lang="en-US" sz="2400" i="1" dirty="0">
                <a:solidFill>
                  <a:schemeClr val="tx1"/>
                </a:solidFill>
              </a:rPr>
              <a:t>	2. Revision number </a:t>
            </a:r>
            <a:endParaRPr lang="en-US" sz="2400" dirty="0">
              <a:solidFill>
                <a:schemeClr val="tx1"/>
              </a:solidFill>
            </a:endParaRPr>
          </a:p>
          <a:p>
            <a:pPr marL="109728" indent="0">
              <a:buNone/>
            </a:pPr>
            <a:r>
              <a:rPr lang="en-US" sz="2400" dirty="0"/>
              <a:t> </a:t>
            </a:r>
            <a:r>
              <a:rPr lang="en-US" sz="2400" i="1" dirty="0">
                <a:solidFill>
                  <a:srgbClr val="FF0000"/>
                </a:solidFill>
              </a:rPr>
              <a:t> </a:t>
            </a:r>
            <a:r>
              <a:rPr lang="en-US" sz="2400" i="1" dirty="0"/>
              <a:t>*Each time a revision is completed this section should be updated*</a:t>
            </a:r>
            <a:endParaRPr lang="en-US" sz="2400" dirty="0"/>
          </a:p>
          <a:p>
            <a:pPr marL="0" indent="0">
              <a:buNone/>
            </a:pPr>
            <a:endParaRPr lang="en-US" dirty="0"/>
          </a:p>
        </p:txBody>
      </p:sp>
      <p:sp>
        <p:nvSpPr>
          <p:cNvPr id="4" name="Slide Number Placeholder 3">
            <a:extLst>
              <a:ext uri="{FF2B5EF4-FFF2-40B4-BE49-F238E27FC236}">
                <a16:creationId xmlns:a16="http://schemas.microsoft.com/office/drawing/2014/main" id="{9DB436E0-C50D-4903-BC0A-CFA3299A460D}"/>
              </a:ext>
            </a:extLst>
          </p:cNvPr>
          <p:cNvSpPr>
            <a:spLocks noGrp="1"/>
          </p:cNvSpPr>
          <p:nvPr>
            <p:ph type="sldNum" sz="quarter" idx="10"/>
          </p:nvPr>
        </p:nvSpPr>
        <p:spPr/>
        <p:txBody>
          <a:bodyPr/>
          <a:lstStyle/>
          <a:p>
            <a:pPr>
              <a:defRPr/>
            </a:pPr>
            <a:fld id="{01D945C9-0277-4107-B589-EC55ECD240BC}" type="slidenum">
              <a:rPr lang="en-US" smtClean="0">
                <a:solidFill>
                  <a:prstClr val="white">
                    <a:lumMod val="50000"/>
                  </a:prstClr>
                </a:solidFill>
              </a:rPr>
              <a:pPr>
                <a:defRPr/>
              </a:pPr>
              <a:t>7</a:t>
            </a:fld>
            <a:endParaRPr lang="en-US" dirty="0">
              <a:solidFill>
                <a:prstClr val="white">
                  <a:lumMod val="50000"/>
                </a:prstClr>
              </a:solidFill>
            </a:endParaRPr>
          </a:p>
        </p:txBody>
      </p:sp>
    </p:spTree>
    <p:extLst>
      <p:ext uri="{BB962C8B-B14F-4D97-AF65-F5344CB8AC3E}">
        <p14:creationId xmlns:p14="http://schemas.microsoft.com/office/powerpoint/2010/main" val="3562704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9D964-D8D1-4DC1-9A01-14287C768C2B}"/>
              </a:ext>
            </a:extLst>
          </p:cNvPr>
          <p:cNvSpPr>
            <a:spLocks noGrp="1"/>
          </p:cNvSpPr>
          <p:nvPr>
            <p:ph type="title"/>
          </p:nvPr>
        </p:nvSpPr>
        <p:spPr/>
        <p:txBody>
          <a:bodyPr/>
          <a:lstStyle/>
          <a:p>
            <a:r>
              <a:rPr lang="en-US" dirty="0"/>
              <a:t>Patient Tracker Example</a:t>
            </a:r>
          </a:p>
        </p:txBody>
      </p:sp>
      <p:pic>
        <p:nvPicPr>
          <p:cNvPr id="5" name="Content Placeholder 4">
            <a:extLst>
              <a:ext uri="{FF2B5EF4-FFF2-40B4-BE49-F238E27FC236}">
                <a16:creationId xmlns:a16="http://schemas.microsoft.com/office/drawing/2014/main" id="{BFB86FEF-0CFC-47E7-913B-78D2CFE0FD0A}"/>
              </a:ext>
            </a:extLst>
          </p:cNvPr>
          <p:cNvPicPr>
            <a:picLocks noGrp="1" noChangeAspect="1"/>
          </p:cNvPicPr>
          <p:nvPr>
            <p:ph idx="1"/>
          </p:nvPr>
        </p:nvPicPr>
        <p:blipFill>
          <a:blip r:embed="rId2"/>
          <a:stretch>
            <a:fillRect/>
          </a:stretch>
        </p:blipFill>
        <p:spPr>
          <a:xfrm>
            <a:off x="457200" y="1782526"/>
            <a:ext cx="8229600" cy="4054948"/>
          </a:xfrm>
          <a:prstGeom prst="rect">
            <a:avLst/>
          </a:prstGeom>
        </p:spPr>
      </p:pic>
      <p:sp>
        <p:nvSpPr>
          <p:cNvPr id="4" name="Slide Number Placeholder 3">
            <a:extLst>
              <a:ext uri="{FF2B5EF4-FFF2-40B4-BE49-F238E27FC236}">
                <a16:creationId xmlns:a16="http://schemas.microsoft.com/office/drawing/2014/main" id="{C5FDBEC7-E87D-444F-BDD0-3E3E2149A507}"/>
              </a:ext>
            </a:extLst>
          </p:cNvPr>
          <p:cNvSpPr>
            <a:spLocks noGrp="1"/>
          </p:cNvSpPr>
          <p:nvPr>
            <p:ph type="sldNum" sz="quarter" idx="10"/>
          </p:nvPr>
        </p:nvSpPr>
        <p:spPr/>
        <p:txBody>
          <a:bodyPr/>
          <a:lstStyle/>
          <a:p>
            <a:pPr>
              <a:defRPr/>
            </a:pPr>
            <a:fld id="{01D945C9-0277-4107-B589-EC55ECD240BC}" type="slidenum">
              <a:rPr lang="en-US" smtClean="0">
                <a:solidFill>
                  <a:prstClr val="white">
                    <a:lumMod val="50000"/>
                  </a:prstClr>
                </a:solidFill>
              </a:rPr>
              <a:pPr>
                <a:defRPr/>
              </a:pPr>
              <a:t>8</a:t>
            </a:fld>
            <a:endParaRPr lang="en-US" dirty="0">
              <a:solidFill>
                <a:prstClr val="white">
                  <a:lumMod val="50000"/>
                </a:prstClr>
              </a:solidFill>
            </a:endParaRPr>
          </a:p>
        </p:txBody>
      </p:sp>
    </p:spTree>
    <p:extLst>
      <p:ext uri="{BB962C8B-B14F-4D97-AF65-F5344CB8AC3E}">
        <p14:creationId xmlns:p14="http://schemas.microsoft.com/office/powerpoint/2010/main" val="1369684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1E55A-EF00-4304-A31C-1231CFD4E356}"/>
              </a:ext>
            </a:extLst>
          </p:cNvPr>
          <p:cNvSpPr>
            <a:spLocks noGrp="1"/>
          </p:cNvSpPr>
          <p:nvPr>
            <p:ph type="title"/>
          </p:nvPr>
        </p:nvSpPr>
        <p:spPr/>
        <p:txBody>
          <a:bodyPr/>
          <a:lstStyle/>
          <a:p>
            <a:r>
              <a:rPr lang="en-US" dirty="0"/>
              <a:t>Patient Tracker Example</a:t>
            </a:r>
          </a:p>
        </p:txBody>
      </p:sp>
      <p:pic>
        <p:nvPicPr>
          <p:cNvPr id="5" name="Content Placeholder 4">
            <a:extLst>
              <a:ext uri="{FF2B5EF4-FFF2-40B4-BE49-F238E27FC236}">
                <a16:creationId xmlns:a16="http://schemas.microsoft.com/office/drawing/2014/main" id="{1F8E47E7-C739-4DF9-83FF-AD7A92B8F4C4}"/>
              </a:ext>
            </a:extLst>
          </p:cNvPr>
          <p:cNvPicPr>
            <a:picLocks noGrp="1" noChangeAspect="1"/>
          </p:cNvPicPr>
          <p:nvPr>
            <p:ph idx="1"/>
          </p:nvPr>
        </p:nvPicPr>
        <p:blipFill>
          <a:blip r:embed="rId2"/>
          <a:stretch>
            <a:fillRect/>
          </a:stretch>
        </p:blipFill>
        <p:spPr>
          <a:xfrm>
            <a:off x="457200" y="1780681"/>
            <a:ext cx="8229600" cy="4058638"/>
          </a:xfrm>
          <a:prstGeom prst="rect">
            <a:avLst/>
          </a:prstGeom>
        </p:spPr>
      </p:pic>
      <p:sp>
        <p:nvSpPr>
          <p:cNvPr id="4" name="Slide Number Placeholder 3">
            <a:extLst>
              <a:ext uri="{FF2B5EF4-FFF2-40B4-BE49-F238E27FC236}">
                <a16:creationId xmlns:a16="http://schemas.microsoft.com/office/drawing/2014/main" id="{A2796A97-7131-4295-AB6E-FD71A26A57CA}"/>
              </a:ext>
            </a:extLst>
          </p:cNvPr>
          <p:cNvSpPr>
            <a:spLocks noGrp="1"/>
          </p:cNvSpPr>
          <p:nvPr>
            <p:ph type="sldNum" sz="quarter" idx="10"/>
          </p:nvPr>
        </p:nvSpPr>
        <p:spPr/>
        <p:txBody>
          <a:bodyPr/>
          <a:lstStyle/>
          <a:p>
            <a:pPr>
              <a:defRPr/>
            </a:pPr>
            <a:fld id="{01D945C9-0277-4107-B589-EC55ECD240BC}" type="slidenum">
              <a:rPr lang="en-US" smtClean="0">
                <a:solidFill>
                  <a:prstClr val="white">
                    <a:lumMod val="50000"/>
                  </a:prstClr>
                </a:solidFill>
              </a:rPr>
              <a:pPr>
                <a:defRPr/>
              </a:pPr>
              <a:t>9</a:t>
            </a:fld>
            <a:endParaRPr lang="en-US" dirty="0">
              <a:solidFill>
                <a:prstClr val="white">
                  <a:lumMod val="50000"/>
                </a:prstClr>
              </a:solidFill>
            </a:endParaRPr>
          </a:p>
        </p:txBody>
      </p:sp>
    </p:spTree>
    <p:extLst>
      <p:ext uri="{BB962C8B-B14F-4D97-AF65-F5344CB8AC3E}">
        <p14:creationId xmlns:p14="http://schemas.microsoft.com/office/powerpoint/2010/main" val="3619827679"/>
      </p:ext>
    </p:extLst>
  </p:cSld>
  <p:clrMapOvr>
    <a:masterClrMapping/>
  </p:clrMapOvr>
</p:sld>
</file>

<file path=ppt/theme/theme1.xml><?xml version="1.0" encoding="utf-8"?>
<a:theme xmlns:a="http://schemas.openxmlformats.org/drawingml/2006/main" name="1_Children's Theme">
  <a:themeElements>
    <a:clrScheme name="CHOA">
      <a:dk1>
        <a:sysClr val="windowText" lastClr="000000"/>
      </a:dk1>
      <a:lt1>
        <a:sysClr val="window" lastClr="FFFFFF"/>
      </a:lt1>
      <a:dk2>
        <a:srgbClr val="1F497D"/>
      </a:dk2>
      <a:lt2>
        <a:srgbClr val="EEECE1"/>
      </a:lt2>
      <a:accent1>
        <a:srgbClr val="00A94F"/>
      </a:accent1>
      <a:accent2>
        <a:srgbClr val="0081C6"/>
      </a:accent2>
      <a:accent3>
        <a:srgbClr val="ED1C24"/>
      </a:accent3>
      <a:accent4>
        <a:srgbClr val="4BBBEB"/>
      </a:accent4>
      <a:accent5>
        <a:srgbClr val="BD2F92"/>
      </a:accent5>
      <a:accent6>
        <a:srgbClr val="E8781E"/>
      </a:accent6>
      <a:hlink>
        <a:srgbClr val="0000FF"/>
      </a:hlink>
      <a:folHlink>
        <a:srgbClr val="800080"/>
      </a:folHlink>
    </a:clrScheme>
    <a:fontScheme name="Children's Template for Board Presentations">
      <a:majorFont>
        <a:latin typeface="Arial Rounded MT Bold"/>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D1C24"/>
        </a:solidFill>
        <a:ln>
          <a:solidFill>
            <a:srgbClr val="ED1C24"/>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3_Children's Theme">
  <a:themeElements>
    <a:clrScheme name="CHOA">
      <a:dk1>
        <a:sysClr val="windowText" lastClr="000000"/>
      </a:dk1>
      <a:lt1>
        <a:sysClr val="window" lastClr="FFFFFF"/>
      </a:lt1>
      <a:dk2>
        <a:srgbClr val="1F497D"/>
      </a:dk2>
      <a:lt2>
        <a:srgbClr val="EEECE1"/>
      </a:lt2>
      <a:accent1>
        <a:srgbClr val="00A94F"/>
      </a:accent1>
      <a:accent2>
        <a:srgbClr val="0081C6"/>
      </a:accent2>
      <a:accent3>
        <a:srgbClr val="ED1C24"/>
      </a:accent3>
      <a:accent4>
        <a:srgbClr val="4BBBEB"/>
      </a:accent4>
      <a:accent5>
        <a:srgbClr val="BD2F92"/>
      </a:accent5>
      <a:accent6>
        <a:srgbClr val="E8781E"/>
      </a:accent6>
      <a:hlink>
        <a:srgbClr val="0000FF"/>
      </a:hlink>
      <a:folHlink>
        <a:srgbClr val="800080"/>
      </a:folHlink>
    </a:clrScheme>
    <a:fontScheme name="Children's Template for Board Presentations">
      <a:majorFont>
        <a:latin typeface="Arial Rounded MT Bold"/>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D1C24"/>
        </a:solidFill>
        <a:ln>
          <a:solidFill>
            <a:srgbClr val="ED1C24"/>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914</TotalTime>
  <Words>976</Words>
  <Application>Microsoft Office PowerPoint</Application>
  <PresentationFormat>On-screen Show (4:3)</PresentationFormat>
  <Paragraphs>127</Paragraphs>
  <Slides>16</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Archer Semibold</vt:lpstr>
      <vt:lpstr>Arial</vt:lpstr>
      <vt:lpstr>Arial Rounded MT Bold</vt:lpstr>
      <vt:lpstr>Calibri</vt:lpstr>
      <vt:lpstr>Wingdings</vt:lpstr>
      <vt:lpstr>1_Children's Theme</vt:lpstr>
      <vt:lpstr>3_Children's Theme</vt:lpstr>
      <vt:lpstr>Research Billing PEARS October 9, 2020</vt:lpstr>
      <vt:lpstr>Research Billing Goals &amp; Objectives</vt:lpstr>
      <vt:lpstr>Research Billing: Epic Checklist</vt:lpstr>
      <vt:lpstr>Research Billing: Budgets</vt:lpstr>
      <vt:lpstr>Research Billing: Coverage Analysis</vt:lpstr>
      <vt:lpstr>Research Billing: Coverage Analysis Cont’d</vt:lpstr>
      <vt:lpstr>Research Billing: Patient Trackers</vt:lpstr>
      <vt:lpstr>Patient Tracker Example</vt:lpstr>
      <vt:lpstr>Patient Tracker Example</vt:lpstr>
      <vt:lpstr>What if…</vt:lpstr>
      <vt:lpstr>Patient Tracker Revision Example</vt:lpstr>
      <vt:lpstr>How to Prevent Research Patients from getting Billed</vt:lpstr>
      <vt:lpstr>What to do if a Patient is Incorrectly Billed?</vt:lpstr>
      <vt:lpstr>Research Billing: Monthly Patient Care Invoicing</vt:lpstr>
      <vt:lpstr>Who can help me?</vt:lpstr>
      <vt:lpstr>Questions?</vt:lpstr>
    </vt:vector>
  </TitlesOfParts>
  <Company>CHOA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Journey to Excellence</dc:title>
  <dc:creator>CHOA</dc:creator>
  <cp:lastModifiedBy>Spring, Nadine H.</cp:lastModifiedBy>
  <cp:revision>83</cp:revision>
  <cp:lastPrinted>2018-09-10T19:11:43Z</cp:lastPrinted>
  <dcterms:created xsi:type="dcterms:W3CDTF">2018-09-10T15:42:35Z</dcterms:created>
  <dcterms:modified xsi:type="dcterms:W3CDTF">2020-10-09T17:40:30Z</dcterms:modified>
</cp:coreProperties>
</file>