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sldIdLst>
    <p:sldId id="256" r:id="rId2"/>
    <p:sldId id="257" r:id="rId3"/>
    <p:sldId id="269" r:id="rId4"/>
    <p:sldId id="258" r:id="rId5"/>
    <p:sldId id="261" r:id="rId6"/>
    <p:sldId id="263" r:id="rId7"/>
    <p:sldId id="268" r:id="rId8"/>
    <p:sldId id="265" r:id="rId9"/>
    <p:sldId id="267" r:id="rId10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84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5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7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88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52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71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3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0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8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8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16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64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4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29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38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7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2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rb.emory.edu/forms/consent_toolkit/shortforms.html" TargetMode="External"/><Relationship Id="rId2" Type="http://schemas.openxmlformats.org/officeDocument/2006/relationships/hyperlink" Target="http://www.irb.emory.edu/documents/PoliciesandProcedures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interpreter@emoryhealthcare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preter@emoryhealthcare.or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rehc.org/departments/emits/index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ranslation@emoryhealthcar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EMITS-Interpretation Services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guide on identifying and providing interpretation services for Deaf, Hard of Hearing and Limited English Proficient Patients their families and companions.</a:t>
            </a:r>
          </a:p>
        </p:txBody>
      </p:sp>
    </p:spTree>
    <p:extLst>
      <p:ext uri="{BB962C8B-B14F-4D97-AF65-F5344CB8AC3E}">
        <p14:creationId xmlns:p14="http://schemas.microsoft.com/office/powerpoint/2010/main" val="28281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" lvl="0" indent="0">
              <a:buNone/>
            </a:pPr>
            <a:endParaRPr lang="en-US" sz="1800" dirty="0"/>
          </a:p>
          <a:p>
            <a:pPr lvl="0"/>
            <a:r>
              <a:rPr lang="en-US" sz="4000" b="1" dirty="0"/>
              <a:t>Fundamental  Compliance of  ACA Section 1557</a:t>
            </a:r>
            <a:endParaRPr lang="en-US" sz="4000" dirty="0"/>
          </a:p>
          <a:p>
            <a:r>
              <a:rPr lang="en-US" sz="4000" dirty="0"/>
              <a:t> </a:t>
            </a:r>
          </a:p>
          <a:p>
            <a:pPr lvl="1"/>
            <a:r>
              <a:rPr lang="en-US" sz="4000" b="1" dirty="0"/>
              <a:t>Effective Communication with Persons with Disabilities</a:t>
            </a:r>
            <a:endParaRPr lang="en-US" sz="4000" dirty="0"/>
          </a:p>
          <a:p>
            <a:r>
              <a:rPr lang="en-US" sz="4000" dirty="0"/>
              <a:t>Section 1557 requires provision of effective communication for individuals with disabilities, Auxiliary aids and services to individuals with impaired sensory, manual, or speaking skills.</a:t>
            </a:r>
          </a:p>
          <a:p>
            <a:pPr lvl="1"/>
            <a:r>
              <a:rPr lang="en-US" sz="4000" b="1" dirty="0"/>
              <a:t>Effective communication with Persons with Limited English Proficiency (“LEP”)</a:t>
            </a:r>
            <a:endParaRPr lang="en-US" sz="4000" dirty="0"/>
          </a:p>
          <a:p>
            <a:pPr lvl="0"/>
            <a:r>
              <a:rPr lang="en-US" sz="4000" b="1" dirty="0"/>
              <a:t>EXCEPTION: Section 1557 makes exceptions for the use of friends family members as interpreters of adult friends or family </a:t>
            </a:r>
            <a:r>
              <a:rPr lang="en-US" sz="4000" b="1" u="sng" dirty="0"/>
              <a:t>in emergency situations</a:t>
            </a:r>
            <a:r>
              <a:rPr lang="en-US" sz="4000" b="1" dirty="0"/>
              <a:t>.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863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EHC and IRB Policies related to Limited English Proficient persons.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http://www.irb.emory.edu/documents/PoliciesandProcedures.pdf</a:t>
            </a:r>
            <a:endParaRPr lang="en-US" u="sng" dirty="0"/>
          </a:p>
          <a:p>
            <a:r>
              <a:rPr lang="en-US" dirty="0">
                <a:hlinkClick r:id="rId3"/>
              </a:rPr>
              <a:t>http://irb.emory.edu/forms/consent_toolkit/shortforms.html</a:t>
            </a:r>
            <a:endParaRPr lang="en-US" dirty="0"/>
          </a:p>
          <a:p>
            <a:endParaRPr lang="en-US" b="1" i="1" dirty="0"/>
          </a:p>
          <a:p>
            <a:r>
              <a:rPr lang="en-US" b="1" i="1" dirty="0"/>
              <a:t>There are several Emory Healthcare policies related to Deaf, non English speaking and  Limited English proficient  persons.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9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for hospitals and hospital based clinics that EMITS supports.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b="1" u="sng" dirty="0"/>
              <a:t>Qualified Interpreters:</a:t>
            </a:r>
            <a:r>
              <a:rPr lang="en-US" sz="2400" u="sng" dirty="0"/>
              <a:t> </a:t>
            </a:r>
          </a:p>
          <a:p>
            <a:r>
              <a:rPr lang="en-US" sz="2400" dirty="0"/>
              <a:t>EHC staff interpreters or agency contractors..</a:t>
            </a:r>
          </a:p>
          <a:p>
            <a:r>
              <a:rPr lang="en-US" sz="2400" b="1" u="sng" dirty="0"/>
              <a:t>Telephonic services:</a:t>
            </a:r>
            <a:endParaRPr lang="en-US" sz="2400" b="1" dirty="0"/>
          </a:p>
          <a:p>
            <a:r>
              <a:rPr lang="en-US" sz="2400" dirty="0"/>
              <a:t>These services provide an interpreter who is accessed over a telephone line.</a:t>
            </a:r>
          </a:p>
          <a:p>
            <a:r>
              <a:rPr lang="en-US" sz="2400" b="1" u="sng" dirty="0"/>
              <a:t>Video Remote Interpreting Services:-iPads</a:t>
            </a:r>
          </a:p>
          <a:p>
            <a:r>
              <a:rPr lang="en-US" sz="2400" dirty="0"/>
              <a:t>These services are provided by using an iPad to connect with the vendor via video.</a:t>
            </a:r>
          </a:p>
          <a:p>
            <a:pPr marL="0" indent="0">
              <a:buNone/>
            </a:pPr>
            <a:r>
              <a:rPr lang="en-US" sz="2400" dirty="0"/>
              <a:t> 	</a:t>
            </a:r>
            <a:r>
              <a:rPr lang="en-US" sz="2000" dirty="0"/>
              <a:t> </a:t>
            </a:r>
            <a:r>
              <a:rPr lang="en-US" sz="2400" b="1" u="sng" dirty="0"/>
              <a:t>Qualified bilingual/multilingual staff and Dual Role medical Interpreter</a:t>
            </a:r>
            <a:endParaRPr lang="en-US" sz="2000" dirty="0"/>
          </a:p>
          <a:p>
            <a:r>
              <a:rPr lang="en-US" sz="2400" dirty="0"/>
              <a:t>An employee (staff or provider) who has been qualified as bilingual or qualified as a dual role medical </a:t>
            </a:r>
          </a:p>
          <a:p>
            <a:r>
              <a:rPr lang="en-US" b="1" u="sng" dirty="0"/>
              <a:t>Translation of documents </a:t>
            </a:r>
          </a:p>
          <a:p>
            <a:r>
              <a:rPr lang="en-US" u="sng" dirty="0"/>
              <a:t>It is also required by law to provide patients translation of vital documents in patient’s preferred language.  </a:t>
            </a:r>
            <a:r>
              <a:rPr lang="en-US" u="sng" dirty="0">
                <a:hlinkClick r:id="rId2"/>
              </a:rPr>
              <a:t>interpreter@emoryhealthcare.org</a:t>
            </a:r>
            <a:endParaRPr lang="en-US" u="sng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4889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5277"/>
            <a:ext cx="12192000" cy="1532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848" y="891053"/>
            <a:ext cx="11648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Services Available – via EMITS :  404-727-3648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Phone Interpretation 24/7: 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Blue Phones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Corded or Cordless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Desk Phones &amp;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Cell Phones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 2:  Spanish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 4: Vietnamese</a:t>
            </a: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956" y="3885020"/>
            <a:ext cx="1912120" cy="1415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229" y="1571204"/>
            <a:ext cx="1675923" cy="1109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32" y="2780691"/>
            <a:ext cx="2699947" cy="1825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62" y="3812449"/>
            <a:ext cx="1719568" cy="15128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5667" y="5785980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EMITS : 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404-727-3648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38811" y="2686287"/>
            <a:ext cx="2343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CyraCom – Provides Over the Phone for Interpretations for over </a:t>
            </a:r>
            <a:r>
              <a:rPr lang="en-US" b="1" dirty="0"/>
              <a:t>200 Languages.</a:t>
            </a:r>
          </a:p>
        </p:txBody>
      </p:sp>
    </p:spTree>
    <p:extLst>
      <p:ext uri="{BB962C8B-B14F-4D97-AF65-F5344CB8AC3E}">
        <p14:creationId xmlns:p14="http://schemas.microsoft.com/office/powerpoint/2010/main" val="421048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" y="6063079"/>
            <a:ext cx="12192000" cy="1532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624" y="641392"/>
            <a:ext cx="11634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 for an Interpreter: Onsite or via Zoom for Telehealth :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&amp; Vietnamese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Staff Interpreters (Depending on Availability).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Other Languages:  Agencies in person interpreters or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CyraCom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the phone.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305706"/>
              </p:ext>
            </p:extLst>
          </p:nvPr>
        </p:nvGraphicFramePr>
        <p:xfrm>
          <a:off x="2182063" y="2547569"/>
          <a:ext cx="782787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3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38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of Service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- expected time needed from start to finish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patient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Record Number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- please include full address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Number/ Billing Code</a:t>
                      </a:r>
                      <a:r>
                        <a:rPr lang="en-US" sz="18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Key Number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Provider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Contact/Requester Full Name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Requester Phone Number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(to reach requester directly)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Telehealth</a:t>
                      </a:r>
                      <a:r>
                        <a:rPr lang="en-US" sz="1800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Provide Zoom details via email </a:t>
                      </a:r>
                      <a:endParaRPr lang="en-US" sz="18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38624" y="5323734"/>
            <a:ext cx="11730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EHC Intranet » Departments &amp; Groups » Emory Medical Interpretation &amp; Translation Services» Scroll Down to Tiles » Select Location Tile » Future Requests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309" y="6149252"/>
            <a:ext cx="5478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EMITS – 404-727-3648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interpreter@emoryhealthcare.org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&amp; Tuesday:   5:30 am – 5pm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– Friday: 5:30 pm – 8pm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 &amp; Sunday:    8:30am – 5pm</a:t>
            </a:r>
          </a:p>
          <a:p>
            <a:pPr lvl="1"/>
            <a:r>
              <a:rPr lang="en-US" dirty="0"/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7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Interpreter: The  qualifications- Consents and signing as a witness.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interpreters should be qualified. Upon request we will provide copy of documents.</a:t>
            </a:r>
          </a:p>
          <a:p>
            <a:r>
              <a:rPr lang="en-US" dirty="0"/>
              <a:t>Short consents will be sight translated- </a:t>
            </a:r>
          </a:p>
          <a:p>
            <a:r>
              <a:rPr lang="en-US" dirty="0"/>
              <a:t>Long forms will not be sight translated, in this case the provider will need to explain the information to the patient and the interpreter will render this information.</a:t>
            </a:r>
          </a:p>
          <a:p>
            <a:r>
              <a:rPr lang="en-US" dirty="0"/>
              <a:t> Qualified medical interpreters are allowed and able to sign as a witness for consents. </a:t>
            </a:r>
          </a:p>
          <a:p>
            <a:r>
              <a:rPr lang="en-US" dirty="0"/>
              <a:t>Interpreters are not able to sign for patients.</a:t>
            </a:r>
          </a:p>
        </p:txBody>
      </p:sp>
    </p:spTree>
    <p:extLst>
      <p:ext uri="{BB962C8B-B14F-4D97-AF65-F5344CB8AC3E}">
        <p14:creationId xmlns:p14="http://schemas.microsoft.com/office/powerpoint/2010/main" val="413162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0310"/>
            <a:ext cx="12192000" cy="1532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848" y="761171"/>
            <a:ext cx="116483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- Waivers of Interpretation Services</a:t>
            </a: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when LEP or deaf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waives the use of EHC’s qualified Interpretation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waiver has been signed, you have the right to use qualified interpreter for effective communication.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Waiver of Interpretation Services has been translated into 10 Different Languages.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Waiver document must be labeled and placed into patients paper chart or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 scanned under “Other” Consents in Patients Electronic Medical Record.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030310"/>
            <a:ext cx="4222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EMITS – 404-727-3648 – Opt 1 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8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2810"/>
            <a:ext cx="12192000" cy="1175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4" y="930494"/>
            <a:ext cx="1145957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EMITS Website</a:t>
            </a:r>
          </a:p>
          <a:p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EHC Intranet&gt;Departments &amp; Groups&gt;Administrative Departments&gt;Emory Medical Interpretation and Translation Services&gt;Select Tile Location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http://www.ourehc.org/departments/emits/index.html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XII. Tools &amp; Information for LEP Patient’s Interactions: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Tips on working with interpreters.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Picture and letter boards.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Document Translation -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translation@emoryhealthcare.org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Waiver of Interpretation Services – English &amp; Spanish and how and when to use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dugi" panose="020B0502040204020203" pitchFamily="34" charset="0"/>
              </a:rPr>
              <a:t>Bilingual Certification</a:t>
            </a:r>
            <a:r>
              <a:rPr lang="en-US" sz="2000" b="1" dirty="0">
                <a:latin typeface="Gadugi" panose="020B0502040204020203" pitchFamily="34" charset="0"/>
              </a:rPr>
              <a:t> </a:t>
            </a:r>
            <a:r>
              <a:rPr lang="en-US" sz="2000" dirty="0">
                <a:latin typeface="Gadugi" panose="020B0502040204020203" pitchFamily="34" charset="0"/>
              </a:rPr>
              <a:t>Guidelines and links.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92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BDAE2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573</TotalTime>
  <Words>757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Gadugi</vt:lpstr>
      <vt:lpstr>Wingdings 3</vt:lpstr>
      <vt:lpstr>Ion</vt:lpstr>
      <vt:lpstr>EMITS-Interpretation Services Process</vt:lpstr>
      <vt:lpstr>Compliance</vt:lpstr>
      <vt:lpstr>EHC and IRB Policies related to Limited English Proficient persons. </vt:lpstr>
      <vt:lpstr>Services for hospitals and hospital based clinics that EMITS supports.</vt:lpstr>
      <vt:lpstr>PowerPoint Presentation</vt:lpstr>
      <vt:lpstr>PowerPoint Presentation</vt:lpstr>
      <vt:lpstr>Interpreter: The  qualifications- Consents and signing as a witness.</vt:lpstr>
      <vt:lpstr>PowerPoint Presentation</vt:lpstr>
      <vt:lpstr>PowerPoint Presentation</vt:lpstr>
    </vt:vector>
  </TitlesOfParts>
  <Company>Emory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EMITS-Interpretation Services Process</dc:title>
  <dc:creator>Michelle Haddock</dc:creator>
  <cp:lastModifiedBy>Kilbourne, Barbara Williams</cp:lastModifiedBy>
  <cp:revision>30</cp:revision>
  <cp:lastPrinted>2021-05-10T16:17:50Z</cp:lastPrinted>
  <dcterms:created xsi:type="dcterms:W3CDTF">2021-02-25T13:21:04Z</dcterms:created>
  <dcterms:modified xsi:type="dcterms:W3CDTF">2021-05-14T17:12:16Z</dcterms:modified>
</cp:coreProperties>
</file>