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86" r:id="rId7"/>
    <p:sldId id="287" r:id="rId8"/>
    <p:sldId id="277" r:id="rId9"/>
    <p:sldId id="276" r:id="rId10"/>
    <p:sldId id="281" r:id="rId11"/>
    <p:sldId id="282" r:id="rId12"/>
    <p:sldId id="280" r:id="rId13"/>
    <p:sldId id="285" r:id="rId14"/>
    <p:sldId id="279" r:id="rId15"/>
    <p:sldId id="284" r:id="rId16"/>
    <p:sldId id="261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  <a:srgbClr val="652D86"/>
    <a:srgbClr val="ED1C24"/>
    <a:srgbClr val="A2AAAD"/>
    <a:srgbClr val="EEDDB9"/>
    <a:srgbClr val="5A5A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92768-01F5-43A0-BA05-8FB37DBFEB3B}" v="10" dt="2020-02-10T22:04:09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84064" autoAdjust="0"/>
  </p:normalViewPr>
  <p:slideViewPr>
    <p:cSldViewPr>
      <p:cViewPr varScale="1">
        <p:scale>
          <a:sx n="72" d="100"/>
          <a:sy n="72" d="100"/>
        </p:scale>
        <p:origin x="19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Kaitlin" userId="431e871f-73c7-4149-8dd3-6c37fe73407b" providerId="ADAL" clId="{03E92768-01F5-43A0-BA05-8FB37DBFEB3B}"/>
    <pc:docChg chg="undo custSel modSld sldOrd">
      <pc:chgData name="Jones, Kaitlin" userId="431e871f-73c7-4149-8dd3-6c37fe73407b" providerId="ADAL" clId="{03E92768-01F5-43A0-BA05-8FB37DBFEB3B}" dt="2020-02-10T22:04:21.854" v="151" actId="20577"/>
      <pc:docMkLst>
        <pc:docMk/>
      </pc:docMkLst>
      <pc:sldChg chg="modAnim">
        <pc:chgData name="Jones, Kaitlin" userId="431e871f-73c7-4149-8dd3-6c37fe73407b" providerId="ADAL" clId="{03E92768-01F5-43A0-BA05-8FB37DBFEB3B}" dt="2020-02-10T21:59:51.779" v="116"/>
        <pc:sldMkLst>
          <pc:docMk/>
          <pc:sldMk cId="3525352977" sldId="268"/>
        </pc:sldMkLst>
      </pc:sldChg>
      <pc:sldChg chg="modSp">
        <pc:chgData name="Jones, Kaitlin" userId="431e871f-73c7-4149-8dd3-6c37fe73407b" providerId="ADAL" clId="{03E92768-01F5-43A0-BA05-8FB37DBFEB3B}" dt="2020-02-10T21:55:13.888" v="115" actId="20577"/>
        <pc:sldMkLst>
          <pc:docMk/>
          <pc:sldMk cId="1018588814" sldId="277"/>
        </pc:sldMkLst>
        <pc:spChg chg="mod">
          <ac:chgData name="Jones, Kaitlin" userId="431e871f-73c7-4149-8dd3-6c37fe73407b" providerId="ADAL" clId="{03E92768-01F5-43A0-BA05-8FB37DBFEB3B}" dt="2020-02-10T21:55:13.888" v="115" actId="20577"/>
          <ac:spMkLst>
            <pc:docMk/>
            <pc:sldMk cId="1018588814" sldId="277"/>
            <ac:spMk id="3" creationId="{00000000-0000-0000-0000-000000000000}"/>
          </ac:spMkLst>
        </pc:spChg>
      </pc:sldChg>
      <pc:sldChg chg="modSp">
        <pc:chgData name="Jones, Kaitlin" userId="431e871f-73c7-4149-8dd3-6c37fe73407b" providerId="ADAL" clId="{03E92768-01F5-43A0-BA05-8FB37DBFEB3B}" dt="2020-02-10T22:04:21.854" v="151" actId="20577"/>
        <pc:sldMkLst>
          <pc:docMk/>
          <pc:sldMk cId="1674263291" sldId="279"/>
        </pc:sldMkLst>
        <pc:spChg chg="mod">
          <ac:chgData name="Jones, Kaitlin" userId="431e871f-73c7-4149-8dd3-6c37fe73407b" providerId="ADAL" clId="{03E92768-01F5-43A0-BA05-8FB37DBFEB3B}" dt="2020-02-10T22:04:21.854" v="151" actId="20577"/>
          <ac:spMkLst>
            <pc:docMk/>
            <pc:sldMk cId="1674263291" sldId="279"/>
            <ac:spMk id="3" creationId="{00000000-0000-0000-0000-000000000000}"/>
          </ac:spMkLst>
        </pc:spChg>
      </pc:sldChg>
      <pc:sldChg chg="modAnim">
        <pc:chgData name="Jones, Kaitlin" userId="431e871f-73c7-4149-8dd3-6c37fe73407b" providerId="ADAL" clId="{03E92768-01F5-43A0-BA05-8FB37DBFEB3B}" dt="2020-02-10T22:03:09.657" v="121"/>
        <pc:sldMkLst>
          <pc:docMk/>
          <pc:sldMk cId="1321812134" sldId="280"/>
        </pc:sldMkLst>
      </pc:sldChg>
      <pc:sldChg chg="modAnim">
        <pc:chgData name="Jones, Kaitlin" userId="431e871f-73c7-4149-8dd3-6c37fe73407b" providerId="ADAL" clId="{03E92768-01F5-43A0-BA05-8FB37DBFEB3B}" dt="2020-02-10T22:02:47.889" v="120"/>
        <pc:sldMkLst>
          <pc:docMk/>
          <pc:sldMk cId="183358938" sldId="282"/>
        </pc:sldMkLst>
      </pc:sldChg>
      <pc:sldChg chg="ord">
        <pc:chgData name="Jones, Kaitlin" userId="431e871f-73c7-4149-8dd3-6c37fe73407b" providerId="ADAL" clId="{03E92768-01F5-43A0-BA05-8FB37DBFEB3B}" dt="2020-02-10T22:04:00.341" v="124"/>
        <pc:sldMkLst>
          <pc:docMk/>
          <pc:sldMk cId="4277432400" sldId="285"/>
        </pc:sldMkLst>
      </pc:sldChg>
      <pc:sldChg chg="modSp modNotesTx">
        <pc:chgData name="Jones, Kaitlin" userId="431e871f-73c7-4149-8dd3-6c37fe73407b" providerId="ADAL" clId="{03E92768-01F5-43A0-BA05-8FB37DBFEB3B}" dt="2020-02-10T21:54:43.235" v="79" actId="20577"/>
        <pc:sldMkLst>
          <pc:docMk/>
          <pc:sldMk cId="4168117745" sldId="287"/>
        </pc:sldMkLst>
        <pc:spChg chg="mod">
          <ac:chgData name="Jones, Kaitlin" userId="431e871f-73c7-4149-8dd3-6c37fe73407b" providerId="ADAL" clId="{03E92768-01F5-43A0-BA05-8FB37DBFEB3B}" dt="2020-02-10T21:54:15.858" v="0" actId="5793"/>
          <ac:spMkLst>
            <pc:docMk/>
            <pc:sldMk cId="4168117745" sldId="287"/>
            <ac:spMk id="2" creationId="{F11512B3-52D2-40FB-82E1-0C0DD409C9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7708-6294-4057-AA35-254489270DA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7230-96CA-457A-A755-1C5F0D30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A8B3D0-7470-4F07-92BC-4E3B168D442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557B0-1517-4F72-A393-D67F49C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30827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id=92BC883B60C1735B108098D29E80C8BF1504212B&amp;thid=OIP.AXzhtmdD51Wgv49Yi_nwzgHaGL&amp;mediaurl=http%3A%2F%2Fblogs.plos.org%2Fabsolutely-maybe%2Ffiles%2F2016%2F11%2FStudy-result-sharing.jpg&amp;exph=1344&amp;expw=1610&amp;q=research+consenting+cartoons&amp;selectedindex=3&amp;ajaxhist=0&amp;vt=0&amp;eim=1,2,6&amp;ccid=AXzhtmdD&amp;simid=608045039338523374&amp;sim=1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https://www.ncbi.nlm.nih.gov/books/NBK430827/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images/search?view=detailV2&amp;id=46C08B0FF6F4820FA7D18D31AD1895713861059A&amp;thid=OIP.veiS_9D9L8zNY0q5E_-DMQAAAA&amp;mediaurl=https%3A%2F%2Fupload.wikimedia.org%2Fwikipedia%2Fen%2Fd%2Fd7%2FHenrietta_Lacks_%25281920-1951%2529.jpg&amp;exph=362&amp;expw=250&amp;q=henrietta+lacks&amp;selectedindex=1&amp;ajaxhist=0&amp;vt=0&amp;eim=1,2,6&amp;ccid=veiS%2F9D9&amp;simid=608048900507239471&amp;sim=11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https://en.wikipedia.org/wiki/HeLa#/media/File:HeLa_cells_stained_with_antibody_to_actin_(green)_,_vimentin_(red)_and_DNA_(blue).jpg</a:t>
            </a:r>
          </a:p>
          <a:p>
            <a:endParaRPr lang="en-US" dirty="0"/>
          </a:p>
          <a:p>
            <a:r>
              <a:rPr lang="en-US" dirty="0"/>
              <a:t>We can still do good research and make medical advancements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https://www.bing.com/images/search?view=detailV2&amp;id=004D40AF69E2B33A5BB250C4154A4EF2A8492101&amp;thid=OIP.aGq846cifJt7n-84r8qmkgHaDf&amp;exph=400&amp;expw=850&amp;q=george+bernard+shaw+quote+on+communication&amp;selectedindex=0&amp;vt=0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ing.com/images/search?view=detailV2&amp;id=92BC883B60C1735B108098D29E80C8BF1504212B&amp;thid=OIP.AXzhtmdD51Wgv49Yi_nwzgHaGL&amp;mediaurl=http%3A%2F%2Fblogs.plos.org%2Fabsolutely-maybe%2Ffiles%2F2016%2F11%2FStudy-result-sharing.jpg&amp;exph=1344&amp;expw=1610&amp;q=research+consenting+cartoons&amp;selectedindex=3&amp;ajaxhist=0&amp;vt=0&amp;eim=1,2,6&amp;ccid=AXzhtmdD&amp;simid=608045039338523374&amp;sim=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Coercion examples could be emphasizing monetary compensation and giving them your opinion in favor of enrolling in the trial. i.e.- “If this were my child I would absolutely enroll them in this trial”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3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-Always use an interpreter for consenting families if not English speaking or completely fluent in English.</a:t>
            </a:r>
          </a:p>
          <a:p>
            <a:r>
              <a:rPr lang="en-US" dirty="0"/>
              <a:t>-Sensitive situations, </a:t>
            </a:r>
            <a:r>
              <a:rPr lang="en-US" dirty="0" err="1"/>
              <a:t>ie</a:t>
            </a:r>
            <a:r>
              <a:rPr lang="en-US" dirty="0"/>
              <a:t>- Severe TBI cases, PICU cases (Kaitlin elaborate) and domestic instability.  </a:t>
            </a:r>
          </a:p>
          <a:p>
            <a:r>
              <a:rPr lang="en-US" dirty="0"/>
              <a:t>- People that have had a bad inpatient experience, either at CHOA, or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https://www.bing.com/images/search?view=detailV2&amp;id=5B2F04BB09D12289C22FDE73184D933FB6AC4B0F&amp;thid=OIP.vLY4CbRQkaopvY8pOi1TiwHaEQ&amp;exph=300&amp;expw=522&amp;q=cartoon+consenting&amp;selectedindex=103&amp;ajaxhist=0&amp;vt=0&amp;eim=1,2,6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advocacy- The patient needs to ask questions when they need additional clarification. However it is our responsibility to ensure that they understand, even if they don’t ask to clarify. </a:t>
            </a:r>
          </a:p>
          <a:p>
            <a:r>
              <a:rPr lang="en-US" dirty="0"/>
              <a:t>-Give example of TBI consents versus SAXOPHONE consents?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Sometimes they will not, whether it be the stress of the situation, patient acuity or the parent/ patient level of comprehension.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57B0-1517-4F72-A393-D67F49CF4B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 baseline="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9" y="381000"/>
            <a:ext cx="2493579" cy="60960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563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25" y="1143000"/>
            <a:ext cx="3711575" cy="5112706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495800" y="1143000"/>
            <a:ext cx="41910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8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67400" y="6400800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Children’s Healthcare of Atlanta</a:t>
            </a:r>
            <a:endParaRPr lang="en-US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371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1" name="object 2"/>
          <p:cNvSpPr/>
          <p:nvPr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63" y="381000"/>
            <a:ext cx="707137" cy="707137"/>
          </a:xfrm>
          <a:prstGeom prst="rect">
            <a:avLst/>
          </a:prstGeom>
        </p:spPr>
      </p:pic>
      <p:sp>
        <p:nvSpPr>
          <p:cNvPr id="15" name="object 2"/>
          <p:cNvSpPr/>
          <p:nvPr userDrawn="1"/>
        </p:nvSpPr>
        <p:spPr>
          <a:xfrm>
            <a:off x="370867" y="63852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 userDrawn="1"/>
        </p:nvSpPr>
        <p:spPr>
          <a:xfrm>
            <a:off x="370867" y="6143980"/>
            <a:ext cx="8402320" cy="113664"/>
          </a:xfrm>
          <a:custGeom>
            <a:avLst/>
            <a:gdLst/>
            <a:ahLst/>
            <a:cxnLst/>
            <a:rect l="l" t="t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8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A9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495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b" anchorCtr="0"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0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678424" y="6400800"/>
            <a:ext cx="2375793" cy="246221"/>
            <a:chOff x="5678424" y="6400800"/>
            <a:chExt cx="2375793" cy="246221"/>
          </a:xfrm>
        </p:grpSpPr>
        <p:sp>
          <p:nvSpPr>
            <p:cNvPr id="8" name="Rectangle 7"/>
            <p:cNvSpPr/>
            <p:nvPr userDrawn="1"/>
          </p:nvSpPr>
          <p:spPr>
            <a:xfrm>
              <a:off x="5867400" y="6400800"/>
              <a:ext cx="21868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 Rounded MT Bold" panose="020F0704030504030204" pitchFamily="34" charset="0"/>
                </a:rPr>
                <a:t>Children’s Healthcare of Atlanta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424" y="6400800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Rounded MT Bold" panose="020F0704030504030204" pitchFamily="34" charset="0"/>
              </a:defRPr>
            </a:lvl1pPr>
          </a:lstStyle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761BED-127F-4714-AE70-548270172845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A94F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the Love of Consenting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PEARLS Lunch Series</a:t>
            </a:r>
          </a:p>
          <a:p>
            <a:r>
              <a:rPr lang="en-US" sz="2000" b="0" dirty="0"/>
              <a:t>Ashley Guven, RN &amp; Kaitlin Jones, BSN, RN</a:t>
            </a:r>
          </a:p>
        </p:txBody>
      </p:sp>
      <p:sp>
        <p:nvSpPr>
          <p:cNvPr id="4" name="Heart 3"/>
          <p:cNvSpPr/>
          <p:nvPr/>
        </p:nvSpPr>
        <p:spPr>
          <a:xfrm rot="1010849">
            <a:off x="5488218" y="2894248"/>
            <a:ext cx="609600" cy="62865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8175D4-C848-45AB-9F05-072297FD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623531"/>
            <a:ext cx="8963025" cy="5153739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AA131ED-F8BB-47A2-9B02-DA55074FF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3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Consenting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Clear and concise explanation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Pause for questions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Patient teach-back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Interpreting Services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1A22-E63C-4DF0-B41E-3EA59904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Patient’s Role in Consenting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7B43-48E3-4374-869A-6451587E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They must be their own advocate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They should clarify anything that is unclear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They should ask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A43F-8CEF-4F64-B4AB-072E864E2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9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67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/>
              <a:t>“A process in which health providers educate a patient about the risks, benefits, and alternatives of a given procedure or intervention.”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Requirements: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Patient/ Family Competency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Voluntary Participation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Verbalized Understanding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4F6AEB-9505-46FF-9B0C-AF79054F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7244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Legal and Ethical Obligation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b="1" dirty="0">
                <a:solidFill>
                  <a:srgbClr val="00A94F"/>
                </a:solidFill>
              </a:rPr>
              <a:t>Henrietta Lacks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Died at 31 from Cervical Cancer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Cell Tissue Harvested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 consent obtained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Johns Hopkins – 1951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Permission was not required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Was not standard practice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99200-A41F-468A-85CB-AA34A3E96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0" r="1" b="46208"/>
          <a:stretch/>
        </p:blipFill>
        <p:spPr>
          <a:xfrm>
            <a:off x="5162266" y="1447800"/>
            <a:ext cx="3676934" cy="4648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E25C5-5981-4BE2-AAA0-5FD38E36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DA2D1-47F1-4213-AA9C-C919A72F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Why Do We Consent?</a:t>
            </a:r>
          </a:p>
        </p:txBody>
      </p:sp>
    </p:spTree>
    <p:extLst>
      <p:ext uri="{BB962C8B-B14F-4D97-AF65-F5344CB8AC3E}">
        <p14:creationId xmlns:p14="http://schemas.microsoft.com/office/powerpoint/2010/main" val="359231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512B3-52D2-40FB-82E1-0C0DD409C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Worldwide Research: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Cancer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Radiation effects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Gene Mapping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6F918-240C-4DBF-B410-34BC5990F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6024C-5BF9-4E38-8EF5-AE2EB467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HeLa Cell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2DD10-91E7-4CC3-9C81-BA4AF3D00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45" y="3839528"/>
            <a:ext cx="2675909" cy="2431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73FFB-156B-4440-A8FE-08C1C34A4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898" y="1295401"/>
            <a:ext cx="3635024" cy="46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Conversation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Topics to Include: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Nature of the procedure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Risks and benefits of participating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Reasonable alternatives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Risks and benefits of the alternative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Assessment of patient’s understanding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8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76825"/>
            <a:ext cx="8229600" cy="386791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24800" y="6383179"/>
            <a:ext cx="762000" cy="2462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2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1DFA877-9404-40A9-B8BF-039D8BB8E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937" y="68263"/>
            <a:ext cx="7502126" cy="6264275"/>
          </a:xfrm>
          <a:prstGeom prst="rect">
            <a:avLst/>
          </a:prstGeom>
          <a:noFill/>
        </p:spPr>
      </p:pic>
      <p:sp>
        <p:nvSpPr>
          <p:cNvPr id="2" name="Slide Number Placeholder 1" hidden="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Used words that were hard to understand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Omitted important study information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Coercion </a:t>
            </a:r>
          </a:p>
        </p:txBody>
      </p:sp>
    </p:spTree>
    <p:extLst>
      <p:ext uri="{BB962C8B-B14F-4D97-AF65-F5344CB8AC3E}">
        <p14:creationId xmlns:p14="http://schemas.microsoft.com/office/powerpoint/2010/main" val="1833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Good Consenting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Language barriers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Sensitive situations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Mistrust in Medical Systems/Professionals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Protocol Time Windows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Equipoise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761BED-127F-4714-AE70-54827017284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OA_PPT_template_09-4-2018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916DAF4608342BC9531A276897915" ma:contentTypeVersion="14" ma:contentTypeDescription="Create a new document." ma:contentTypeScope="" ma:versionID="e750017bc3b40a03cf963241ce1145f4">
  <xsd:schema xmlns:xsd="http://www.w3.org/2001/XMLSchema" xmlns:xs="http://www.w3.org/2001/XMLSchema" xmlns:p="http://schemas.microsoft.com/office/2006/metadata/properties" xmlns:ns1="http://schemas.microsoft.com/sharepoint/v3" xmlns:ns3="42999380-30cd-4285-b255-32c26c06e68e" xmlns:ns4="3a9b37b6-a914-44d2-b741-830cf701cf44" targetNamespace="http://schemas.microsoft.com/office/2006/metadata/properties" ma:root="true" ma:fieldsID="03eaf429ab72c2093a07f4e04df42ff7" ns1:_="" ns3:_="" ns4:_="">
    <xsd:import namespace="http://schemas.microsoft.com/sharepoint/v3"/>
    <xsd:import namespace="42999380-30cd-4285-b255-32c26c06e68e"/>
    <xsd:import namespace="3a9b37b6-a914-44d2-b741-830cf701cf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99380-30cd-4285-b255-32c26c06e6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b37b6-a914-44d2-b741-830cf701c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F1F6A-E2B9-46CC-A06D-967A40215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999380-30cd-4285-b255-32c26c06e68e"/>
    <ds:schemaRef ds:uri="3a9b37b6-a914-44d2-b741-830cf701cf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56695E-D3B5-4D01-A9A8-AAA3E62A4018}">
  <ds:schemaRefs>
    <ds:schemaRef ds:uri="3a9b37b6-a914-44d2-b741-830cf701cf44"/>
    <ds:schemaRef ds:uri="http://purl.org/dc/terms/"/>
    <ds:schemaRef ds:uri="http://purl.org/dc/dcmitype/"/>
    <ds:schemaRef ds:uri="42999380-30cd-4285-b255-32c26c06e68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4E3B14-8B55-4D54-97B3-089EE8C6B1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431</Words>
  <Application>Microsoft Office PowerPoint</Application>
  <PresentationFormat>On-screen Show (4:3)</PresentationFormat>
  <Paragraphs>113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Wingdings</vt:lpstr>
      <vt:lpstr>CHOA_PPT_template_09-4-2018</vt:lpstr>
      <vt:lpstr>For the Love of Consenting</vt:lpstr>
      <vt:lpstr>Informed Consent</vt:lpstr>
      <vt:lpstr>Why Do We Consent?</vt:lpstr>
      <vt:lpstr>HeLa Cell Line</vt:lpstr>
      <vt:lpstr>Consent Conversation </vt:lpstr>
      <vt:lpstr> </vt:lpstr>
      <vt:lpstr>PowerPoint Presentation</vt:lpstr>
      <vt:lpstr>What Went Wrong?</vt:lpstr>
      <vt:lpstr>Barriers to Good Consenting</vt:lpstr>
      <vt:lpstr>PowerPoint Presentation</vt:lpstr>
      <vt:lpstr>Examples of Good Consenting</vt:lpstr>
      <vt:lpstr>The Patient’s Role in Consenting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Love of Consenting</dc:title>
  <dc:creator>Jones, Kaitlin</dc:creator>
  <cp:lastModifiedBy>Spring, Nadine H.</cp:lastModifiedBy>
  <cp:revision>6</cp:revision>
  <dcterms:created xsi:type="dcterms:W3CDTF">2020-02-10T20:24:18Z</dcterms:created>
  <dcterms:modified xsi:type="dcterms:W3CDTF">2020-02-14T14:27:53Z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0x010100ECF916DAF4608342BC9531A276897915</vt:lpwstr>
  </property>
</Properties>
</file>