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1" r:id="rId3"/>
    <p:sldId id="263" r:id="rId4"/>
    <p:sldId id="257" r:id="rId5"/>
    <p:sldId id="266" r:id="rId6"/>
    <p:sldId id="267" r:id="rId7"/>
    <p:sldId id="276" r:id="rId8"/>
    <p:sldId id="265" r:id="rId9"/>
    <p:sldId id="264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7" r:id="rId18"/>
    <p:sldId id="262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6699FF"/>
    <a:srgbClr val="66FFF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87E557-C7CA-430B-9394-47FAFE881F1C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DD3013-56C5-4B0A-AD91-6F8344FBC58D}">
      <dgm:prSet phldrT="[Text]"/>
      <dgm:spPr>
        <a:solidFill>
          <a:srgbClr val="99FF66">
            <a:alpha val="49804"/>
          </a:srgbClr>
        </a:solidFill>
      </dgm:spPr>
      <dgm:t>
        <a:bodyPr/>
        <a:lstStyle/>
        <a:p>
          <a:r>
            <a:rPr lang="en-US" dirty="0" smtClean="0"/>
            <a:t>Research Coordinator</a:t>
          </a:r>
          <a:endParaRPr lang="en-US" dirty="0"/>
        </a:p>
      </dgm:t>
    </dgm:pt>
    <dgm:pt modelId="{09A5F0DE-9641-4BD0-8879-A8C4DF382694}" type="parTrans" cxnId="{0B565524-7E33-422C-B839-25E18E572209}">
      <dgm:prSet/>
      <dgm:spPr/>
      <dgm:t>
        <a:bodyPr/>
        <a:lstStyle/>
        <a:p>
          <a:endParaRPr lang="en-US"/>
        </a:p>
      </dgm:t>
    </dgm:pt>
    <dgm:pt modelId="{A7C931F5-10CD-47CE-AC25-C6BCBD6552F3}" type="sibTrans" cxnId="{0B565524-7E33-422C-B839-25E18E572209}">
      <dgm:prSet/>
      <dgm:spPr/>
      <dgm:t>
        <a:bodyPr/>
        <a:lstStyle/>
        <a:p>
          <a:endParaRPr lang="en-US"/>
        </a:p>
      </dgm:t>
    </dgm:pt>
    <dgm:pt modelId="{2C8C3507-B5FA-45DD-854C-CEA4199E8C76}">
      <dgm:prSet phldrT="[Text]" custT="1"/>
      <dgm:spPr>
        <a:solidFill>
          <a:srgbClr val="6699FF">
            <a:alpha val="49804"/>
          </a:srgbClr>
        </a:solidFill>
      </dgm:spPr>
      <dgm:t>
        <a:bodyPr/>
        <a:lstStyle/>
        <a:p>
          <a:r>
            <a:rPr lang="en-US" sz="1400" dirty="0" smtClean="0"/>
            <a:t>Coverage Analysis</a:t>
          </a:r>
          <a:endParaRPr lang="en-US" sz="1400" dirty="0"/>
        </a:p>
      </dgm:t>
    </dgm:pt>
    <dgm:pt modelId="{759F0066-1076-4CD7-BF6A-765B33BCAE3D}" type="parTrans" cxnId="{B1DD453C-AA8B-471F-9862-4003F168108B}">
      <dgm:prSet/>
      <dgm:spPr/>
      <dgm:t>
        <a:bodyPr/>
        <a:lstStyle/>
        <a:p>
          <a:endParaRPr lang="en-US"/>
        </a:p>
      </dgm:t>
    </dgm:pt>
    <dgm:pt modelId="{B75ABCE7-3AB0-416E-93DE-A65E15E9FE92}" type="sibTrans" cxnId="{B1DD453C-AA8B-471F-9862-4003F168108B}">
      <dgm:prSet/>
      <dgm:spPr/>
      <dgm:t>
        <a:bodyPr/>
        <a:lstStyle/>
        <a:p>
          <a:endParaRPr lang="en-US"/>
        </a:p>
      </dgm:t>
    </dgm:pt>
    <dgm:pt modelId="{4C09F281-D11B-40F6-930E-791B85267D82}">
      <dgm:prSet phldrT="[Text]" custT="1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sz="1400" dirty="0" smtClean="0"/>
            <a:t>Budget Development</a:t>
          </a:r>
          <a:endParaRPr lang="en-US" sz="1400" dirty="0"/>
        </a:p>
      </dgm:t>
    </dgm:pt>
    <dgm:pt modelId="{0C11BD18-7BD7-4804-8040-A48056A1291B}" type="parTrans" cxnId="{0B028C73-7DF0-4484-84EE-CCB4029C6E7F}">
      <dgm:prSet/>
      <dgm:spPr/>
      <dgm:t>
        <a:bodyPr/>
        <a:lstStyle/>
        <a:p>
          <a:endParaRPr lang="en-US"/>
        </a:p>
      </dgm:t>
    </dgm:pt>
    <dgm:pt modelId="{1A1BF113-DF19-4AB8-9B26-474F7BC40180}" type="sibTrans" cxnId="{0B028C73-7DF0-4484-84EE-CCB4029C6E7F}">
      <dgm:prSet/>
      <dgm:spPr/>
      <dgm:t>
        <a:bodyPr/>
        <a:lstStyle/>
        <a:p>
          <a:endParaRPr lang="en-US"/>
        </a:p>
      </dgm:t>
    </dgm:pt>
    <dgm:pt modelId="{545941AF-832B-42A5-8110-1C993F17139F}">
      <dgm:prSet phldrT="[Text]" custT="1"/>
      <dgm:spPr>
        <a:solidFill>
          <a:srgbClr val="FFFFCC">
            <a:alpha val="49804"/>
          </a:srgbClr>
        </a:solidFill>
      </dgm:spPr>
      <dgm:t>
        <a:bodyPr/>
        <a:lstStyle/>
        <a:p>
          <a:r>
            <a:rPr lang="en-US" sz="1400" dirty="0" smtClean="0"/>
            <a:t>Verifying invoices for patients</a:t>
          </a:r>
          <a:endParaRPr lang="en-US" sz="1400" dirty="0"/>
        </a:p>
      </dgm:t>
    </dgm:pt>
    <dgm:pt modelId="{3B51ED6A-A1E1-4A1A-80A7-FC53FF06C45A}" type="parTrans" cxnId="{4CF36F19-A17A-44C0-B16E-2D9D8DFF6DCB}">
      <dgm:prSet/>
      <dgm:spPr/>
      <dgm:t>
        <a:bodyPr/>
        <a:lstStyle/>
        <a:p>
          <a:endParaRPr lang="en-US"/>
        </a:p>
      </dgm:t>
    </dgm:pt>
    <dgm:pt modelId="{0E4F3BF3-2319-49C0-B153-BA3DA4A319CB}" type="sibTrans" cxnId="{4CF36F19-A17A-44C0-B16E-2D9D8DFF6DCB}">
      <dgm:prSet/>
      <dgm:spPr/>
      <dgm:t>
        <a:bodyPr/>
        <a:lstStyle/>
        <a:p>
          <a:endParaRPr lang="en-US"/>
        </a:p>
      </dgm:t>
    </dgm:pt>
    <dgm:pt modelId="{BA7C50FD-53C7-47F0-A52E-06037CDC468C}">
      <dgm:prSet phldrT="[Text]" custT="1"/>
      <dgm:spPr>
        <a:solidFill>
          <a:srgbClr val="66FFFF">
            <a:alpha val="49804"/>
          </a:srgbClr>
        </a:solidFill>
      </dgm:spPr>
      <dgm:t>
        <a:bodyPr/>
        <a:lstStyle/>
        <a:p>
          <a:r>
            <a:rPr lang="en-US" sz="1400" dirty="0" smtClean="0"/>
            <a:t>Verifying invoices for sponsors</a:t>
          </a:r>
          <a:endParaRPr lang="en-US" sz="1400" dirty="0"/>
        </a:p>
      </dgm:t>
    </dgm:pt>
    <dgm:pt modelId="{D522A443-CD64-4A96-9C78-94F8FD9684C6}" type="parTrans" cxnId="{CB7046FE-08AF-4460-9D96-B223AD79BA07}">
      <dgm:prSet/>
      <dgm:spPr/>
      <dgm:t>
        <a:bodyPr/>
        <a:lstStyle/>
        <a:p>
          <a:endParaRPr lang="en-US"/>
        </a:p>
      </dgm:t>
    </dgm:pt>
    <dgm:pt modelId="{DD8CED80-2A78-4AF8-BCE9-9B5F7EA288FC}" type="sibTrans" cxnId="{CB7046FE-08AF-4460-9D96-B223AD79BA07}">
      <dgm:prSet/>
      <dgm:spPr/>
      <dgm:t>
        <a:bodyPr/>
        <a:lstStyle/>
        <a:p>
          <a:endParaRPr lang="en-US"/>
        </a:p>
      </dgm:t>
    </dgm:pt>
    <dgm:pt modelId="{C6061878-DBCF-4837-9028-50BEDD915D82}">
      <dgm:prSet phldrT="[Text]"/>
      <dgm:spPr/>
      <dgm:t>
        <a:bodyPr/>
        <a:lstStyle/>
        <a:p>
          <a:endParaRPr lang="en-US"/>
        </a:p>
      </dgm:t>
    </dgm:pt>
    <dgm:pt modelId="{8B2DF7AE-DBDA-4555-B4EE-DB9393B2A485}" type="parTrans" cxnId="{D4137142-2859-4B24-8827-57A21E5FD2BF}">
      <dgm:prSet/>
      <dgm:spPr/>
      <dgm:t>
        <a:bodyPr/>
        <a:lstStyle/>
        <a:p>
          <a:endParaRPr lang="en-US"/>
        </a:p>
      </dgm:t>
    </dgm:pt>
    <dgm:pt modelId="{C9BE19EE-D8B8-4D25-8167-FBF8FE638FD9}" type="sibTrans" cxnId="{D4137142-2859-4B24-8827-57A21E5FD2BF}">
      <dgm:prSet/>
      <dgm:spPr/>
      <dgm:t>
        <a:bodyPr/>
        <a:lstStyle/>
        <a:p>
          <a:endParaRPr lang="en-US"/>
        </a:p>
      </dgm:t>
    </dgm:pt>
    <dgm:pt modelId="{6A6DA7F5-4481-41CA-9A03-CBA6FAD22D21}">
      <dgm:prSet phldrT="[Text]"/>
      <dgm:spPr/>
      <dgm:t>
        <a:bodyPr/>
        <a:lstStyle/>
        <a:p>
          <a:endParaRPr lang="en-US" dirty="0"/>
        </a:p>
      </dgm:t>
    </dgm:pt>
    <dgm:pt modelId="{A1441C6D-3AF4-4172-AFC0-645E21CC17A2}" type="parTrans" cxnId="{7260A9F7-4355-4218-B02D-C958ACE1309B}">
      <dgm:prSet/>
      <dgm:spPr/>
      <dgm:t>
        <a:bodyPr/>
        <a:lstStyle/>
        <a:p>
          <a:endParaRPr lang="en-US"/>
        </a:p>
      </dgm:t>
    </dgm:pt>
    <dgm:pt modelId="{9517CCCC-C75E-47AB-BD91-7885B39DE904}" type="sibTrans" cxnId="{7260A9F7-4355-4218-B02D-C958ACE1309B}">
      <dgm:prSet/>
      <dgm:spPr/>
      <dgm:t>
        <a:bodyPr/>
        <a:lstStyle/>
        <a:p>
          <a:endParaRPr lang="en-US"/>
        </a:p>
      </dgm:t>
    </dgm:pt>
    <dgm:pt modelId="{4F86CBB9-935E-413A-88A6-360A9552524C}">
      <dgm:prSet phldrT="[Text]" custT="1"/>
      <dgm:spPr>
        <a:solidFill>
          <a:srgbClr val="FFCCFF">
            <a:alpha val="49804"/>
          </a:srgbClr>
        </a:solidFill>
      </dgm:spPr>
      <dgm:t>
        <a:bodyPr/>
        <a:lstStyle/>
        <a:p>
          <a:r>
            <a:rPr lang="en-US" sz="1400" dirty="0" smtClean="0"/>
            <a:t>Verifying invoices for subcontractors</a:t>
          </a:r>
          <a:endParaRPr lang="en-US" sz="1400" dirty="0"/>
        </a:p>
      </dgm:t>
    </dgm:pt>
    <dgm:pt modelId="{43134E03-9B12-472D-9056-F63343BA7398}" type="parTrans" cxnId="{D6C3878B-EBD5-4CF7-93C0-039F59725401}">
      <dgm:prSet/>
      <dgm:spPr/>
      <dgm:t>
        <a:bodyPr/>
        <a:lstStyle/>
        <a:p>
          <a:endParaRPr lang="en-US"/>
        </a:p>
      </dgm:t>
    </dgm:pt>
    <dgm:pt modelId="{C7DF16E1-CB33-4B96-960A-445A7B24A0E8}" type="sibTrans" cxnId="{D6C3878B-EBD5-4CF7-93C0-039F59725401}">
      <dgm:prSet/>
      <dgm:spPr/>
      <dgm:t>
        <a:bodyPr/>
        <a:lstStyle/>
        <a:p>
          <a:endParaRPr lang="en-US"/>
        </a:p>
      </dgm:t>
    </dgm:pt>
    <dgm:pt modelId="{2A526D9A-DCF8-4CFB-96A2-E82620D4A59D}">
      <dgm:prSet phldrT="[Text]"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sz="1400" dirty="0" smtClean="0"/>
            <a:t>Identifying subjects enrolled in research</a:t>
          </a:r>
          <a:endParaRPr lang="en-US" sz="1400" dirty="0"/>
        </a:p>
      </dgm:t>
    </dgm:pt>
    <dgm:pt modelId="{AFE223DB-6336-4406-B792-A0C54AE2DA23}" type="parTrans" cxnId="{54FECE01-3162-4E10-A676-B84889E700DD}">
      <dgm:prSet/>
      <dgm:spPr/>
      <dgm:t>
        <a:bodyPr/>
        <a:lstStyle/>
        <a:p>
          <a:endParaRPr lang="en-US"/>
        </a:p>
      </dgm:t>
    </dgm:pt>
    <dgm:pt modelId="{7D037202-69CD-443D-AE51-3E855CCC7AA3}" type="sibTrans" cxnId="{54FECE01-3162-4E10-A676-B84889E700DD}">
      <dgm:prSet/>
      <dgm:spPr/>
      <dgm:t>
        <a:bodyPr/>
        <a:lstStyle/>
        <a:p>
          <a:endParaRPr lang="en-US"/>
        </a:p>
      </dgm:t>
    </dgm:pt>
    <dgm:pt modelId="{1BC21878-93C8-4EB5-9528-0D8D9B075E67}">
      <dgm:prSet phldrT="[Text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US" sz="1400" dirty="0" smtClean="0"/>
            <a:t>Identifying clinical visits with research activities</a:t>
          </a:r>
          <a:endParaRPr lang="en-US" sz="1400" dirty="0"/>
        </a:p>
      </dgm:t>
    </dgm:pt>
    <dgm:pt modelId="{2350CA34-CF72-4567-8199-96E96E34FCEF}" type="parTrans" cxnId="{E219191E-35BF-4E61-B1CE-3C24D3E395E3}">
      <dgm:prSet/>
      <dgm:spPr/>
      <dgm:t>
        <a:bodyPr/>
        <a:lstStyle/>
        <a:p>
          <a:endParaRPr lang="en-US"/>
        </a:p>
      </dgm:t>
    </dgm:pt>
    <dgm:pt modelId="{0BE8C59D-9C4E-4586-82B9-5D997C69CAE3}" type="sibTrans" cxnId="{E219191E-35BF-4E61-B1CE-3C24D3E395E3}">
      <dgm:prSet/>
      <dgm:spPr/>
      <dgm:t>
        <a:bodyPr/>
        <a:lstStyle/>
        <a:p>
          <a:endParaRPr lang="en-US"/>
        </a:p>
      </dgm:t>
    </dgm:pt>
    <dgm:pt modelId="{7D69114E-BB47-4A14-81E8-4F6DB35190D8}" type="pres">
      <dgm:prSet presAssocID="{0A87E557-C7CA-430B-9394-47FAFE881F1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FAAF92-9DED-42DA-A730-736B8B78D543}" type="pres">
      <dgm:prSet presAssocID="{0A87E557-C7CA-430B-9394-47FAFE881F1C}" presName="radial" presStyleCnt="0">
        <dgm:presLayoutVars>
          <dgm:animLvl val="ctr"/>
        </dgm:presLayoutVars>
      </dgm:prSet>
      <dgm:spPr/>
    </dgm:pt>
    <dgm:pt modelId="{8B9195F4-98B2-44F9-99C4-11E041537B8C}" type="pres">
      <dgm:prSet presAssocID="{DDDD3013-56C5-4B0A-AD91-6F8344FBC58D}" presName="centerShape" presStyleLbl="vennNode1" presStyleIdx="0" presStyleCnt="8"/>
      <dgm:spPr/>
      <dgm:t>
        <a:bodyPr/>
        <a:lstStyle/>
        <a:p>
          <a:endParaRPr lang="en-US"/>
        </a:p>
      </dgm:t>
    </dgm:pt>
    <dgm:pt modelId="{48096549-12D3-4E91-A835-D8DAC1826244}" type="pres">
      <dgm:prSet presAssocID="{2C8C3507-B5FA-45DD-854C-CEA4199E8C76}" presName="node" presStyleLbl="vennNode1" presStyleIdx="1" presStyleCnt="8" custRadScaleRad="102644" custRadScaleInc="-5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AA934-7ACB-401F-A228-63D1FE52C52C}" type="pres">
      <dgm:prSet presAssocID="{4C09F281-D11B-40F6-930E-791B85267D82}" presName="node" presStyleLbl="vennNode1" presStyleIdx="2" presStyleCnt="8" custRadScaleRad="102357" custRadScaleInc="-6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26784-2874-42FB-A634-69CFFC2FCF21}" type="pres">
      <dgm:prSet presAssocID="{545941AF-832B-42A5-8110-1C993F17139F}" presName="node" presStyleLbl="vennNode1" presStyleIdx="3" presStyleCnt="8" custRadScaleRad="103257" custRadScaleInc="204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DCD50-7BC2-4976-B070-646F8FB55CCD}" type="pres">
      <dgm:prSet presAssocID="{BA7C50FD-53C7-47F0-A52E-06037CDC468C}" presName="node" presStyleLbl="vennNode1" presStyleIdx="4" presStyleCnt="8" custRadScaleRad="106913" custRadScaleInc="298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57697E-AEF2-4F3E-9B6E-E0CFDF8035B2}" type="pres">
      <dgm:prSet presAssocID="{4F86CBB9-935E-413A-88A6-360A9552524C}" presName="node" presStyleLbl="vennNode1" presStyleIdx="5" presStyleCnt="8" custRadScaleRad="105377" custRadScaleInc="108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ADCCA-7C6E-4094-962C-77188D80D416}" type="pres">
      <dgm:prSet presAssocID="{2A526D9A-DCF8-4CFB-96A2-E82620D4A59D}" presName="node" presStyleLbl="vennNode1" presStyleIdx="6" presStyleCnt="8" custRadScaleRad="101356" custRadScaleInc="-305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721F3-3510-4061-8292-03A8D580DC1E}" type="pres">
      <dgm:prSet presAssocID="{1BC21878-93C8-4EB5-9528-0D8D9B075E67}" presName="node" presStyleLbl="vennNode1" presStyleIdx="7" presStyleCnt="8" custRadScaleRad="103231" custRadScaleInc="-3011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31FA38-109F-4D05-A1BD-29BC8185AE5E}" type="presOf" srcId="{4C09F281-D11B-40F6-930E-791B85267D82}" destId="{6B8AA934-7ACB-401F-A228-63D1FE52C52C}" srcOrd="0" destOrd="0" presId="urn:microsoft.com/office/officeart/2005/8/layout/radial3"/>
    <dgm:cxn modelId="{7852EC53-99AF-4A85-BB5A-2C9B66DBE2C0}" type="presOf" srcId="{2A526D9A-DCF8-4CFB-96A2-E82620D4A59D}" destId="{C40ADCCA-7C6E-4094-962C-77188D80D416}" srcOrd="0" destOrd="0" presId="urn:microsoft.com/office/officeart/2005/8/layout/radial3"/>
    <dgm:cxn modelId="{D6C3878B-EBD5-4CF7-93C0-039F59725401}" srcId="{DDDD3013-56C5-4B0A-AD91-6F8344FBC58D}" destId="{4F86CBB9-935E-413A-88A6-360A9552524C}" srcOrd="4" destOrd="0" parTransId="{43134E03-9B12-472D-9056-F63343BA7398}" sibTransId="{C7DF16E1-CB33-4B96-960A-445A7B24A0E8}"/>
    <dgm:cxn modelId="{166C1FCE-E4C9-4D28-8FE8-95EBD2CBE4B6}" type="presOf" srcId="{1BC21878-93C8-4EB5-9528-0D8D9B075E67}" destId="{566721F3-3510-4061-8292-03A8D580DC1E}" srcOrd="0" destOrd="0" presId="urn:microsoft.com/office/officeart/2005/8/layout/radial3"/>
    <dgm:cxn modelId="{CB7046FE-08AF-4460-9D96-B223AD79BA07}" srcId="{DDDD3013-56C5-4B0A-AD91-6F8344FBC58D}" destId="{BA7C50FD-53C7-47F0-A52E-06037CDC468C}" srcOrd="3" destOrd="0" parTransId="{D522A443-CD64-4A96-9C78-94F8FD9684C6}" sibTransId="{DD8CED80-2A78-4AF8-BCE9-9B5F7EA288FC}"/>
    <dgm:cxn modelId="{0B028C73-7DF0-4484-84EE-CCB4029C6E7F}" srcId="{DDDD3013-56C5-4B0A-AD91-6F8344FBC58D}" destId="{4C09F281-D11B-40F6-930E-791B85267D82}" srcOrd="1" destOrd="0" parTransId="{0C11BD18-7BD7-4804-8040-A48056A1291B}" sibTransId="{1A1BF113-DF19-4AB8-9B26-474F7BC40180}"/>
    <dgm:cxn modelId="{54FECE01-3162-4E10-A676-B84889E700DD}" srcId="{DDDD3013-56C5-4B0A-AD91-6F8344FBC58D}" destId="{2A526D9A-DCF8-4CFB-96A2-E82620D4A59D}" srcOrd="5" destOrd="0" parTransId="{AFE223DB-6336-4406-B792-A0C54AE2DA23}" sibTransId="{7D037202-69CD-443D-AE51-3E855CCC7AA3}"/>
    <dgm:cxn modelId="{53ED34B9-E8C4-4456-ACD9-BD6322E93EE3}" type="presOf" srcId="{2C8C3507-B5FA-45DD-854C-CEA4199E8C76}" destId="{48096549-12D3-4E91-A835-D8DAC1826244}" srcOrd="0" destOrd="0" presId="urn:microsoft.com/office/officeart/2005/8/layout/radial3"/>
    <dgm:cxn modelId="{EBB8555B-0702-49A2-AB7E-CD012EF533DC}" type="presOf" srcId="{4F86CBB9-935E-413A-88A6-360A9552524C}" destId="{7057697E-AEF2-4F3E-9B6E-E0CFDF8035B2}" srcOrd="0" destOrd="0" presId="urn:microsoft.com/office/officeart/2005/8/layout/radial3"/>
    <dgm:cxn modelId="{7D373533-A872-4777-97F2-E0B010748C07}" type="presOf" srcId="{DDDD3013-56C5-4B0A-AD91-6F8344FBC58D}" destId="{8B9195F4-98B2-44F9-99C4-11E041537B8C}" srcOrd="0" destOrd="0" presId="urn:microsoft.com/office/officeart/2005/8/layout/radial3"/>
    <dgm:cxn modelId="{D4137142-2859-4B24-8827-57A21E5FD2BF}" srcId="{0A87E557-C7CA-430B-9394-47FAFE881F1C}" destId="{C6061878-DBCF-4837-9028-50BEDD915D82}" srcOrd="1" destOrd="0" parTransId="{8B2DF7AE-DBDA-4555-B4EE-DB9393B2A485}" sibTransId="{C9BE19EE-D8B8-4D25-8167-FBF8FE638FD9}"/>
    <dgm:cxn modelId="{7260A9F7-4355-4218-B02D-C958ACE1309B}" srcId="{0A87E557-C7CA-430B-9394-47FAFE881F1C}" destId="{6A6DA7F5-4481-41CA-9A03-CBA6FAD22D21}" srcOrd="2" destOrd="0" parTransId="{A1441C6D-3AF4-4172-AFC0-645E21CC17A2}" sibTransId="{9517CCCC-C75E-47AB-BD91-7885B39DE904}"/>
    <dgm:cxn modelId="{0669470F-05E7-4D85-854D-8DAFBFDD637B}" type="presOf" srcId="{545941AF-832B-42A5-8110-1C993F17139F}" destId="{40426784-2874-42FB-A634-69CFFC2FCF21}" srcOrd="0" destOrd="0" presId="urn:microsoft.com/office/officeart/2005/8/layout/radial3"/>
    <dgm:cxn modelId="{EF27C198-2EE0-4311-B5E3-DBB15EE19EF6}" type="presOf" srcId="{BA7C50FD-53C7-47F0-A52E-06037CDC468C}" destId="{372DCD50-7BC2-4976-B070-646F8FB55CCD}" srcOrd="0" destOrd="0" presId="urn:microsoft.com/office/officeart/2005/8/layout/radial3"/>
    <dgm:cxn modelId="{E219191E-35BF-4E61-B1CE-3C24D3E395E3}" srcId="{DDDD3013-56C5-4B0A-AD91-6F8344FBC58D}" destId="{1BC21878-93C8-4EB5-9528-0D8D9B075E67}" srcOrd="6" destOrd="0" parTransId="{2350CA34-CF72-4567-8199-96E96E34FCEF}" sibTransId="{0BE8C59D-9C4E-4586-82B9-5D997C69CAE3}"/>
    <dgm:cxn modelId="{B1DD453C-AA8B-471F-9862-4003F168108B}" srcId="{DDDD3013-56C5-4B0A-AD91-6F8344FBC58D}" destId="{2C8C3507-B5FA-45DD-854C-CEA4199E8C76}" srcOrd="0" destOrd="0" parTransId="{759F0066-1076-4CD7-BF6A-765B33BCAE3D}" sibTransId="{B75ABCE7-3AB0-416E-93DE-A65E15E9FE92}"/>
    <dgm:cxn modelId="{0B565524-7E33-422C-B839-25E18E572209}" srcId="{0A87E557-C7CA-430B-9394-47FAFE881F1C}" destId="{DDDD3013-56C5-4B0A-AD91-6F8344FBC58D}" srcOrd="0" destOrd="0" parTransId="{09A5F0DE-9641-4BD0-8879-A8C4DF382694}" sibTransId="{A7C931F5-10CD-47CE-AC25-C6BCBD6552F3}"/>
    <dgm:cxn modelId="{4CF36F19-A17A-44C0-B16E-2D9D8DFF6DCB}" srcId="{DDDD3013-56C5-4B0A-AD91-6F8344FBC58D}" destId="{545941AF-832B-42A5-8110-1C993F17139F}" srcOrd="2" destOrd="0" parTransId="{3B51ED6A-A1E1-4A1A-80A7-FC53FF06C45A}" sibTransId="{0E4F3BF3-2319-49C0-B153-BA3DA4A319CB}"/>
    <dgm:cxn modelId="{EC04B479-27F9-4466-ABB9-2DB2CB32A634}" type="presOf" srcId="{0A87E557-C7CA-430B-9394-47FAFE881F1C}" destId="{7D69114E-BB47-4A14-81E8-4F6DB35190D8}" srcOrd="0" destOrd="0" presId="urn:microsoft.com/office/officeart/2005/8/layout/radial3"/>
    <dgm:cxn modelId="{5472F8E9-DF7D-428F-8A55-5D2E347F80C1}" type="presParOf" srcId="{7D69114E-BB47-4A14-81E8-4F6DB35190D8}" destId="{1BFAAF92-9DED-42DA-A730-736B8B78D543}" srcOrd="0" destOrd="0" presId="urn:microsoft.com/office/officeart/2005/8/layout/radial3"/>
    <dgm:cxn modelId="{68536D01-CE06-41F7-9032-754A5DED714E}" type="presParOf" srcId="{1BFAAF92-9DED-42DA-A730-736B8B78D543}" destId="{8B9195F4-98B2-44F9-99C4-11E041537B8C}" srcOrd="0" destOrd="0" presId="urn:microsoft.com/office/officeart/2005/8/layout/radial3"/>
    <dgm:cxn modelId="{242B2EF0-AA3C-40D9-A846-E1E59DC498F1}" type="presParOf" srcId="{1BFAAF92-9DED-42DA-A730-736B8B78D543}" destId="{48096549-12D3-4E91-A835-D8DAC1826244}" srcOrd="1" destOrd="0" presId="urn:microsoft.com/office/officeart/2005/8/layout/radial3"/>
    <dgm:cxn modelId="{0A2383AE-275C-4ACB-BDD4-6AEE8A93769C}" type="presParOf" srcId="{1BFAAF92-9DED-42DA-A730-736B8B78D543}" destId="{6B8AA934-7ACB-401F-A228-63D1FE52C52C}" srcOrd="2" destOrd="0" presId="urn:microsoft.com/office/officeart/2005/8/layout/radial3"/>
    <dgm:cxn modelId="{C2D47A48-B15D-4291-9221-8E005F16B861}" type="presParOf" srcId="{1BFAAF92-9DED-42DA-A730-736B8B78D543}" destId="{40426784-2874-42FB-A634-69CFFC2FCF21}" srcOrd="3" destOrd="0" presId="urn:microsoft.com/office/officeart/2005/8/layout/radial3"/>
    <dgm:cxn modelId="{795FB208-296F-458C-B8A7-8D51E327CAD2}" type="presParOf" srcId="{1BFAAF92-9DED-42DA-A730-736B8B78D543}" destId="{372DCD50-7BC2-4976-B070-646F8FB55CCD}" srcOrd="4" destOrd="0" presId="urn:microsoft.com/office/officeart/2005/8/layout/radial3"/>
    <dgm:cxn modelId="{998D8C4F-6714-4BEA-8B51-4775CBE5BB82}" type="presParOf" srcId="{1BFAAF92-9DED-42DA-A730-736B8B78D543}" destId="{7057697E-AEF2-4F3E-9B6E-E0CFDF8035B2}" srcOrd="5" destOrd="0" presId="urn:microsoft.com/office/officeart/2005/8/layout/radial3"/>
    <dgm:cxn modelId="{431C439E-A608-4497-B355-3F4E9F4DC2A0}" type="presParOf" srcId="{1BFAAF92-9DED-42DA-A730-736B8B78D543}" destId="{C40ADCCA-7C6E-4094-962C-77188D80D416}" srcOrd="6" destOrd="0" presId="urn:microsoft.com/office/officeart/2005/8/layout/radial3"/>
    <dgm:cxn modelId="{B19BB306-EA3A-4557-BA96-6F2767979B6B}" type="presParOf" srcId="{1BFAAF92-9DED-42DA-A730-736B8B78D543}" destId="{566721F3-3510-4061-8292-03A8D580DC1E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195F4-98B2-44F9-99C4-11E041537B8C}">
      <dsp:nvSpPr>
        <dsp:cNvPr id="0" name=""/>
        <dsp:cNvSpPr/>
      </dsp:nvSpPr>
      <dsp:spPr>
        <a:xfrm>
          <a:off x="3869161" y="1255828"/>
          <a:ext cx="3003818" cy="3003818"/>
        </a:xfrm>
        <a:prstGeom prst="ellipse">
          <a:avLst/>
        </a:prstGeom>
        <a:solidFill>
          <a:srgbClr val="99FF66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Research Coordinator</a:t>
          </a:r>
          <a:endParaRPr lang="en-US" sz="3300" kern="1200" dirty="0"/>
        </a:p>
      </dsp:txBody>
      <dsp:txXfrm>
        <a:off x="4309060" y="1695727"/>
        <a:ext cx="2124020" cy="2124020"/>
      </dsp:txXfrm>
    </dsp:sp>
    <dsp:sp modelId="{48096549-12D3-4E91-A835-D8DAC1826244}">
      <dsp:nvSpPr>
        <dsp:cNvPr id="0" name=""/>
        <dsp:cNvSpPr/>
      </dsp:nvSpPr>
      <dsp:spPr>
        <a:xfrm>
          <a:off x="4525027" y="3"/>
          <a:ext cx="1501909" cy="1501909"/>
        </a:xfrm>
        <a:prstGeom prst="ellipse">
          <a:avLst/>
        </a:prstGeom>
        <a:solidFill>
          <a:srgbClr val="6699FF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Coverage Analysis</a:t>
          </a:r>
          <a:endParaRPr lang="en-US" sz="1400" kern="1200" dirty="0"/>
        </a:p>
      </dsp:txBody>
      <dsp:txXfrm>
        <a:off x="4744976" y="219952"/>
        <a:ext cx="1062011" cy="1062011"/>
      </dsp:txXfrm>
    </dsp:sp>
    <dsp:sp modelId="{6B8AA934-7ACB-401F-A228-63D1FE52C52C}">
      <dsp:nvSpPr>
        <dsp:cNvPr id="0" name=""/>
        <dsp:cNvSpPr/>
      </dsp:nvSpPr>
      <dsp:spPr>
        <a:xfrm>
          <a:off x="6111306" y="668868"/>
          <a:ext cx="1501909" cy="1501909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Budget Development</a:t>
          </a:r>
          <a:endParaRPr lang="en-US" sz="1400" kern="1200" dirty="0"/>
        </a:p>
      </dsp:txBody>
      <dsp:txXfrm>
        <a:off x="6331255" y="888817"/>
        <a:ext cx="1062011" cy="1062011"/>
      </dsp:txXfrm>
    </dsp:sp>
    <dsp:sp modelId="{40426784-2874-42FB-A634-69CFFC2FCF21}">
      <dsp:nvSpPr>
        <dsp:cNvPr id="0" name=""/>
        <dsp:cNvSpPr/>
      </dsp:nvSpPr>
      <dsp:spPr>
        <a:xfrm>
          <a:off x="3676019" y="3793747"/>
          <a:ext cx="1501909" cy="1501909"/>
        </a:xfrm>
        <a:prstGeom prst="ellipse">
          <a:avLst/>
        </a:prstGeom>
        <a:solidFill>
          <a:srgbClr val="FFFFCC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Verifying invoices for patients</a:t>
          </a:r>
          <a:endParaRPr lang="en-US" sz="1400" kern="1200" dirty="0"/>
        </a:p>
      </dsp:txBody>
      <dsp:txXfrm>
        <a:off x="3895968" y="4013696"/>
        <a:ext cx="1062011" cy="1062011"/>
      </dsp:txXfrm>
    </dsp:sp>
    <dsp:sp modelId="{372DCD50-7BC2-4976-B070-646F8FB55CCD}">
      <dsp:nvSpPr>
        <dsp:cNvPr id="0" name=""/>
        <dsp:cNvSpPr/>
      </dsp:nvSpPr>
      <dsp:spPr>
        <a:xfrm>
          <a:off x="2968099" y="722352"/>
          <a:ext cx="1501909" cy="1501909"/>
        </a:xfrm>
        <a:prstGeom prst="ellipse">
          <a:avLst/>
        </a:prstGeom>
        <a:solidFill>
          <a:srgbClr val="66FFFF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Verifying invoices for sponsors</a:t>
          </a:r>
          <a:endParaRPr lang="en-US" sz="1400" kern="1200" dirty="0"/>
        </a:p>
      </dsp:txBody>
      <dsp:txXfrm>
        <a:off x="3188048" y="942301"/>
        <a:ext cx="1062011" cy="1062011"/>
      </dsp:txXfrm>
    </dsp:sp>
    <dsp:sp modelId="{7057697E-AEF2-4F3E-9B6E-E0CFDF8035B2}">
      <dsp:nvSpPr>
        <dsp:cNvPr id="0" name=""/>
        <dsp:cNvSpPr/>
      </dsp:nvSpPr>
      <dsp:spPr>
        <a:xfrm>
          <a:off x="2581529" y="2320104"/>
          <a:ext cx="1501909" cy="1501909"/>
        </a:xfrm>
        <a:prstGeom prst="ellipse">
          <a:avLst/>
        </a:prstGeom>
        <a:solidFill>
          <a:srgbClr val="FFCCFF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Verifying invoices for subcontractors</a:t>
          </a:r>
          <a:endParaRPr lang="en-US" sz="1400" kern="1200" dirty="0"/>
        </a:p>
      </dsp:txBody>
      <dsp:txXfrm>
        <a:off x="2801478" y="2540053"/>
        <a:ext cx="1062011" cy="1062011"/>
      </dsp:txXfrm>
    </dsp:sp>
    <dsp:sp modelId="{C40ADCCA-7C6E-4094-962C-77188D80D416}">
      <dsp:nvSpPr>
        <dsp:cNvPr id="0" name=""/>
        <dsp:cNvSpPr/>
      </dsp:nvSpPr>
      <dsp:spPr>
        <a:xfrm>
          <a:off x="6573910" y="2350631"/>
          <a:ext cx="1501909" cy="1501909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Identifying subjects enrolled in research</a:t>
          </a:r>
          <a:endParaRPr lang="en-US" sz="1400" kern="1200" dirty="0"/>
        </a:p>
      </dsp:txBody>
      <dsp:txXfrm>
        <a:off x="6793859" y="2570580"/>
        <a:ext cx="1062011" cy="1062011"/>
      </dsp:txXfrm>
    </dsp:sp>
    <dsp:sp modelId="{566721F3-3510-4061-8292-03A8D580DC1E}">
      <dsp:nvSpPr>
        <dsp:cNvPr id="0" name=""/>
        <dsp:cNvSpPr/>
      </dsp:nvSpPr>
      <dsp:spPr>
        <a:xfrm>
          <a:off x="5516229" y="3817717"/>
          <a:ext cx="1501909" cy="1501909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Identifying clinical visits with research activities</a:t>
          </a:r>
          <a:endParaRPr lang="en-US" sz="1400" kern="1200" dirty="0"/>
        </a:p>
      </dsp:txBody>
      <dsp:txXfrm>
        <a:off x="5736178" y="4037666"/>
        <a:ext cx="1062011" cy="1062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FA238-9E64-4421-87BF-B7D8E6E21BAA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C8B5F-6F45-4E0E-940A-831DC924D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2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C8B5F-6F45-4E0E-940A-831DC924DB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35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14400" y="3733800"/>
            <a:ext cx="10363200" cy="0"/>
          </a:xfrm>
          <a:prstGeom prst="line">
            <a:avLst/>
          </a:prstGeom>
          <a:ln w="50800" cap="rnd">
            <a:solidFill>
              <a:srgbClr val="009D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 anchor="b" anchorCtr="0"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6096000" cy="9144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Emory with new CHOA color ve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8065" y="5334000"/>
            <a:ext cx="477078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62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5387976"/>
            <a:ext cx="6604000" cy="1317625"/>
          </a:xfrm>
        </p:spPr>
        <p:txBody>
          <a:bodyPr anchor="b" anchorCtr="0"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Emory with new CHOA color ve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3600" y="5562601"/>
            <a:ext cx="4567936" cy="105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5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</p:spPr>
        <p:txBody>
          <a:bodyPr anchor="ctr" anchorCtr="0"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09600" y="1219200"/>
            <a:ext cx="10972800" cy="0"/>
          </a:xfrm>
          <a:prstGeom prst="line">
            <a:avLst/>
          </a:prstGeom>
          <a:ln w="50800" cap="rnd">
            <a:solidFill>
              <a:srgbClr val="009D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80060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074400" y="6400801"/>
            <a:ext cx="609600" cy="457200"/>
          </a:xfrm>
        </p:spPr>
        <p:txBody>
          <a:bodyPr/>
          <a:lstStyle>
            <a:lvl1pPr>
              <a:defRPr sz="11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fld id="{0A045459-1B61-4495-B493-73EA91C8A9DA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235200" y="6477002"/>
            <a:ext cx="863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Children’s Healthcare of Atlanta | Emory University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462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D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09600" y="1219200"/>
            <a:ext cx="10972800" cy="0"/>
          </a:xfrm>
          <a:prstGeom prst="line">
            <a:avLst/>
          </a:prstGeom>
          <a:ln w="508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074400" y="6400801"/>
            <a:ext cx="609600" cy="4572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+mj-lt"/>
              </a:defRPr>
            </a:lvl1pPr>
          </a:lstStyle>
          <a:p>
            <a:fld id="{0A045459-1B61-4495-B493-73EA91C8A9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35200" y="6477002"/>
            <a:ext cx="863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Children’s Healthcare of Atlanta | Emory University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8006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1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</p:spPr>
        <p:txBody>
          <a:bodyPr anchor="ctr" anchorCtr="0"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1"/>
            <a:ext cx="5384800" cy="4754563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1"/>
            <a:ext cx="5384800" cy="4754563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1219200"/>
            <a:ext cx="10972800" cy="0"/>
          </a:xfrm>
          <a:prstGeom prst="line">
            <a:avLst/>
          </a:prstGeom>
          <a:ln w="50800" cap="rnd">
            <a:solidFill>
              <a:srgbClr val="009D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074400" y="6400801"/>
            <a:ext cx="609600" cy="457200"/>
          </a:xfrm>
        </p:spPr>
        <p:txBody>
          <a:bodyPr/>
          <a:lstStyle>
            <a:lvl1pPr>
              <a:defRPr sz="11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fld id="{0A045459-1B61-4495-B493-73EA91C8A9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35200" y="6477002"/>
            <a:ext cx="863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Children’s Healthcare of Atlanta |</a:t>
            </a:r>
            <a:r>
              <a:rPr lang="en-US" sz="1400" baseline="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 Emory University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021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822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D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917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152400"/>
            <a:ext cx="1097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95401"/>
            <a:ext cx="109728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fld id="{0A045459-1B61-4495-B493-73EA91C8A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6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009D5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9D57"/>
          </a:solidFill>
          <a:latin typeface="Archer Semibold" pitchFamily="5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OCR@emory.edu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OGApatientcare@choa.org" TargetMode="External"/><Relationship Id="rId2" Type="http://schemas.openxmlformats.org/officeDocument/2006/relationships/hyperlink" Target="https://www.choa.org/research/visit-preregistration-form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eather.friedman@choa.org" TargetMode="External"/><Relationship Id="rId2" Type="http://schemas.openxmlformats.org/officeDocument/2006/relationships/hyperlink" Target="mailto:OGApatientcare@choa.org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OCR@emory.edu" TargetMode="External"/><Relationship Id="rId2" Type="http://schemas.openxmlformats.org/officeDocument/2006/relationships/hyperlink" Target="mailto:OGA@choa.org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edcap.choa.org/redcap/" TargetMode="External"/><Relationship Id="rId2" Type="http://schemas.openxmlformats.org/officeDocument/2006/relationships/hyperlink" Target="https://www.choa.org/research/institutional-review-board/forms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hakeeta.nicholson@choa.org" TargetMode="External"/><Relationship Id="rId7" Type="http://schemas.openxmlformats.org/officeDocument/2006/relationships/hyperlink" Target="mailto:Michael.cottrell@choa.org" TargetMode="External"/><Relationship Id="rId2" Type="http://schemas.openxmlformats.org/officeDocument/2006/relationships/hyperlink" Target="mailto:chee-chee.manghram@choa.or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janice.newman@choa.org" TargetMode="External"/><Relationship Id="rId5" Type="http://schemas.openxmlformats.org/officeDocument/2006/relationships/hyperlink" Target="mailto:courtney.fyock@choa.org" TargetMode="External"/><Relationship Id="rId4" Type="http://schemas.openxmlformats.org/officeDocument/2006/relationships/hyperlink" Target="mailto:leslie.smitley@choa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oa.org/research/professional-resources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r.emory.edu/erms/index.htm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Pediatric EducAtion Research Lunch Series (PEARLS)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914399" y="3886200"/>
            <a:ext cx="8658226" cy="914400"/>
          </a:xfrm>
        </p:spPr>
        <p:txBody>
          <a:bodyPr/>
          <a:lstStyle/>
          <a:p>
            <a:r>
              <a:rPr lang="en-US" dirty="0" smtClean="0"/>
              <a:t>Research Billing Compliance</a:t>
            </a:r>
          </a:p>
          <a:p>
            <a:r>
              <a:rPr lang="en-US" dirty="0" smtClean="0"/>
              <a:t>October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8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599"/>
            <a:ext cx="11078424" cy="4974879"/>
          </a:xfrm>
        </p:spPr>
        <p:txBody>
          <a:bodyPr/>
          <a:lstStyle/>
          <a:p>
            <a:pPr marL="57150" indent="0">
              <a:buNone/>
            </a:pPr>
            <a:r>
              <a:rPr lang="en-US" b="1" dirty="0" smtClean="0"/>
              <a:t>How and when do I enter information into the Project Enrollment Tracker?</a:t>
            </a:r>
          </a:p>
          <a:p>
            <a:pPr marL="57150" indent="0">
              <a:buNone/>
            </a:pPr>
            <a:endParaRPr lang="en-US" sz="1000" b="1" dirty="0" smtClean="0"/>
          </a:p>
          <a:p>
            <a:pPr marL="457200" lvl="1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Project Enrollment Tracker is the tool used to track </a:t>
            </a:r>
            <a:r>
              <a:rPr lang="en-US" sz="2000" dirty="0" smtClean="0"/>
              <a:t>enrollment.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pPr lvl="2"/>
            <a:r>
              <a:rPr lang="en-US" b="1" dirty="0" smtClean="0"/>
              <a:t>Mirrors the budget: </a:t>
            </a:r>
            <a:r>
              <a:rPr lang="en-US" dirty="0" smtClean="0"/>
              <a:t>it is </a:t>
            </a:r>
            <a:r>
              <a:rPr lang="en-US" dirty="0"/>
              <a:t>a version of the actual budget with a row inserted to add visit dates. </a:t>
            </a:r>
            <a:endParaRPr lang="en-US" dirty="0" smtClean="0"/>
          </a:p>
          <a:p>
            <a:pPr lvl="2"/>
            <a:r>
              <a:rPr lang="en-US" b="1" dirty="0"/>
              <a:t>Each individual sheet should have its own subject </a:t>
            </a:r>
            <a:r>
              <a:rPr lang="en-US" b="1" dirty="0" smtClean="0"/>
              <a:t>ID: </a:t>
            </a:r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subject, copy </a:t>
            </a:r>
            <a:r>
              <a:rPr lang="en-US" dirty="0"/>
              <a:t>and paste the template or blank spreadsheet into a new sheet and label </a:t>
            </a:r>
            <a:r>
              <a:rPr lang="en-US" dirty="0" smtClean="0"/>
              <a:t>it with the </a:t>
            </a:r>
            <a:r>
              <a:rPr lang="en-US" dirty="0"/>
              <a:t>Subject ID </a:t>
            </a:r>
            <a:endParaRPr lang="en-US" dirty="0" smtClean="0"/>
          </a:p>
          <a:p>
            <a:pPr lvl="2"/>
            <a:r>
              <a:rPr lang="en-US" b="1" dirty="0" smtClean="0"/>
              <a:t>Indicate </a:t>
            </a:r>
            <a:r>
              <a:rPr lang="en-US" b="1" dirty="0"/>
              <a:t>the date of </a:t>
            </a:r>
            <a:r>
              <a:rPr lang="en-US" b="1" dirty="0" smtClean="0"/>
              <a:t>each </a:t>
            </a:r>
            <a:r>
              <a:rPr lang="en-US" b="1" dirty="0"/>
              <a:t>visit</a:t>
            </a:r>
          </a:p>
          <a:p>
            <a:pPr lvl="2"/>
            <a:r>
              <a:rPr lang="en-US" b="1" dirty="0"/>
              <a:t>Make note of any missing </a:t>
            </a:r>
            <a:r>
              <a:rPr lang="en-US" b="1" dirty="0" smtClean="0"/>
              <a:t>procedures: </a:t>
            </a:r>
            <a:r>
              <a:rPr lang="en-US" dirty="0"/>
              <a:t>If at any time a procedure that is required for that visit DID NOT happen – you should make a note somewhere or highlight that field to alert OGA that that procedure did not occur to ensure they do not invoice for that service on that visit. </a:t>
            </a:r>
          </a:p>
          <a:p>
            <a:pPr lvl="2"/>
            <a:r>
              <a:rPr lang="en-US" b="1" dirty="0" smtClean="0"/>
              <a:t>Should </a:t>
            </a:r>
            <a:r>
              <a:rPr lang="en-US" b="1" dirty="0"/>
              <a:t>be updated on the day of the visit but HAS to be updated monthly</a:t>
            </a:r>
          </a:p>
          <a:p>
            <a:pPr marL="57150" indent="0">
              <a:buNone/>
            </a:pPr>
            <a:endParaRPr lang="en-US" sz="1000" dirty="0" smtClean="0"/>
          </a:p>
          <a:p>
            <a:pPr marL="514350" lvl="1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Note: Aflac has a different process – please contact your team lead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1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599"/>
            <a:ext cx="11078424" cy="4974879"/>
          </a:xfrm>
        </p:spPr>
        <p:txBody>
          <a:bodyPr/>
          <a:lstStyle/>
          <a:p>
            <a:pPr marL="57150" indent="0">
              <a:buNone/>
            </a:pPr>
            <a:r>
              <a:rPr lang="en-US" b="1" dirty="0" smtClean="0"/>
              <a:t>Where is my Project Enrollment Tracker located?</a:t>
            </a:r>
          </a:p>
          <a:p>
            <a:pPr marL="57150" indent="0">
              <a:buNone/>
            </a:pPr>
            <a:endParaRPr lang="en-US" sz="1200" dirty="0"/>
          </a:p>
          <a:p>
            <a:pPr marL="57150" indent="0">
              <a:buNone/>
            </a:pPr>
            <a:r>
              <a:rPr lang="en-US" sz="2400" dirty="0"/>
              <a:t>The Project Enrollment Trackers are located on CHOA’s shared drive: </a:t>
            </a:r>
            <a:r>
              <a:rPr lang="en-US" sz="2400" u="sng" dirty="0">
                <a:solidFill>
                  <a:srgbClr val="FF0000"/>
                </a:solidFill>
              </a:rPr>
              <a:t>P:\Clinical Research\Project Enrollment Tracking</a:t>
            </a:r>
            <a:r>
              <a:rPr lang="en-US" sz="2400" dirty="0"/>
              <a:t>.  If you are an Emory Coordinator you will follow the following steps</a:t>
            </a:r>
            <a:r>
              <a:rPr lang="en-US" sz="2400" dirty="0" smtClean="0"/>
              <a:t>:</a:t>
            </a:r>
          </a:p>
          <a:p>
            <a:pPr marL="57150" indent="0">
              <a:buNone/>
            </a:pPr>
            <a:endParaRPr lang="en-US" sz="7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Log in to CHOA’s RCAP (the same as you would to access Epic)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You will see a file titled “Share Drive”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file is titled:  P:\Clinical Research\Project Enrollment Tracking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files are saved as: PI Last Name – Short Title of </a:t>
            </a:r>
            <a:r>
              <a:rPr lang="en-US" dirty="0" smtClean="0"/>
              <a:t>study</a:t>
            </a:r>
          </a:p>
          <a:p>
            <a:pPr lvl="1"/>
            <a:endParaRPr lang="en-US" dirty="0" smtClean="0"/>
          </a:p>
          <a:p>
            <a:pPr lvl="1"/>
            <a:endParaRPr lang="en-US" sz="800" dirty="0"/>
          </a:p>
          <a:p>
            <a:pPr marL="514350" lvl="1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Note: Aflac has a different process – please contact your team lead</a:t>
            </a:r>
          </a:p>
          <a:p>
            <a:pPr marL="0" indent="0">
              <a:buNone/>
            </a:pPr>
            <a:endParaRPr lang="en-US" sz="3200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9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599"/>
            <a:ext cx="11078424" cy="4974879"/>
          </a:xfrm>
        </p:spPr>
        <p:txBody>
          <a:bodyPr/>
          <a:lstStyle/>
          <a:p>
            <a:pPr marL="57150" indent="0">
              <a:buNone/>
            </a:pPr>
            <a:r>
              <a:rPr lang="en-US" b="1" dirty="0" smtClean="0"/>
              <a:t>Who do I contact when a subject receives a medical bill for research procedures?</a:t>
            </a:r>
          </a:p>
          <a:p>
            <a:pPr marL="57150" indent="0">
              <a:buNone/>
            </a:pPr>
            <a:endParaRPr lang="en-US" sz="8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Patient needs to contact Patient Financial Services who will in turn contact OGA and work to get the charges moved to the research account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Important to complete the patient billing tracker on the front end to avoid this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Tip: communicate upfront that it if the patient receives a bill that they should contact you and let you know. Also clarify any standard of care procedures (that will generate a bill)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patient gets a bill on the Emory </a:t>
            </a:r>
            <a:r>
              <a:rPr lang="en-US" dirty="0" smtClean="0"/>
              <a:t>side, </a:t>
            </a:r>
            <a:r>
              <a:rPr lang="en-US" dirty="0"/>
              <a:t>c</a:t>
            </a:r>
            <a:r>
              <a:rPr lang="en-US" dirty="0" smtClean="0"/>
              <a:t>ontact OCR (</a:t>
            </a:r>
            <a:r>
              <a:rPr lang="en-US" dirty="0" smtClean="0">
                <a:hlinkClick r:id="rId2"/>
              </a:rPr>
              <a:t>OCR@emory.edu</a:t>
            </a:r>
            <a:r>
              <a:rPr lang="en-US" dirty="0" smtClean="0"/>
              <a:t>) and they will put you in touch with Emory Healthcare Clinical Trials Billing Department.</a:t>
            </a: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9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599"/>
            <a:ext cx="11078424" cy="4974879"/>
          </a:xfrm>
        </p:spPr>
        <p:txBody>
          <a:bodyPr/>
          <a:lstStyle/>
          <a:p>
            <a:pPr marL="57150" indent="0">
              <a:buNone/>
            </a:pPr>
            <a:r>
              <a:rPr lang="en-US" b="1" dirty="0" smtClean="0"/>
              <a:t>Where and when do I submit the Pre-registration form?</a:t>
            </a:r>
          </a:p>
          <a:p>
            <a:pPr marL="5715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5715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CHOA Pre-registration form must be submitted within 24 hours of the </a:t>
            </a:r>
            <a:r>
              <a:rPr lang="en-US" dirty="0" smtClean="0">
                <a:solidFill>
                  <a:schemeClr val="tx1"/>
                </a:solidFill>
              </a:rPr>
              <a:t>visit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if the visit has patient care billables that should be charged to the study</a:t>
            </a:r>
            <a:r>
              <a:rPr lang="en-US" dirty="0" smtClean="0">
                <a:solidFill>
                  <a:schemeClr val="tx1"/>
                </a:solidFill>
              </a:rPr>
              <a:t>. It can </a:t>
            </a:r>
            <a:r>
              <a:rPr lang="en-US" dirty="0">
                <a:solidFill>
                  <a:schemeClr val="tx1"/>
                </a:solidFill>
              </a:rPr>
              <a:t>be found at 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u="sng" dirty="0" smtClean="0">
                <a:solidFill>
                  <a:schemeClr val="tx1"/>
                </a:solidFill>
                <a:hlinkClick r:id="rId2"/>
              </a:rPr>
              <a:t>www.choa.org/research/visit-preregistration-form</a:t>
            </a:r>
            <a:endParaRPr lang="en-US" u="sng" dirty="0" smtClean="0">
              <a:solidFill>
                <a:schemeClr val="tx1"/>
              </a:solidFill>
            </a:endParaRPr>
          </a:p>
          <a:p>
            <a:pPr marL="57150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be done after the visit if you aren’t sure if they are part of a </a:t>
            </a:r>
            <a:r>
              <a:rPr lang="en-US" dirty="0" smtClean="0"/>
              <a:t>study (or if enrolled during a visit)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Studies using EPIC research won’t need to use this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Email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OGApatientcare@choa.org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if </a:t>
            </a:r>
            <a:r>
              <a:rPr lang="en-US" dirty="0"/>
              <a:t>appointment changed or canceled </a:t>
            </a:r>
          </a:p>
          <a:p>
            <a:pPr marL="5715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599"/>
            <a:ext cx="11078424" cy="4974879"/>
          </a:xfrm>
        </p:spPr>
        <p:txBody>
          <a:bodyPr/>
          <a:lstStyle/>
          <a:p>
            <a:pPr marL="57150" indent="0">
              <a:buNone/>
            </a:pPr>
            <a:r>
              <a:rPr lang="en-US" b="1" dirty="0" smtClean="0"/>
              <a:t>Where and when do I submit the Patient Billing Tracker?</a:t>
            </a:r>
          </a:p>
          <a:p>
            <a:pPr marL="57150" indent="0">
              <a:buNone/>
            </a:pPr>
            <a:endParaRPr lang="en-US" dirty="0"/>
          </a:p>
          <a:p>
            <a:pPr marL="514350" indent="-457200"/>
            <a:r>
              <a:rPr lang="en-US" dirty="0"/>
              <a:t>The Patient Billing Tracker will come from OSP via Grants Administration. It will be included in </a:t>
            </a:r>
            <a:r>
              <a:rPr lang="en-US" dirty="0" smtClean="0"/>
              <a:t>the </a:t>
            </a:r>
            <a:r>
              <a:rPr lang="en-US" dirty="0"/>
              <a:t>NOA package.</a:t>
            </a:r>
          </a:p>
          <a:p>
            <a:pPr marL="57150" indent="0">
              <a:buNone/>
            </a:pPr>
            <a:endParaRPr lang="en-US" dirty="0"/>
          </a:p>
          <a:p>
            <a:pPr marL="514350" indent="-457200"/>
            <a:r>
              <a:rPr lang="en-US" dirty="0">
                <a:solidFill>
                  <a:schemeClr val="tx1"/>
                </a:solidFill>
              </a:rPr>
              <a:t>Patient </a:t>
            </a:r>
            <a:r>
              <a:rPr lang="en-US" dirty="0" smtClean="0">
                <a:solidFill>
                  <a:schemeClr val="tx1"/>
                </a:solidFill>
              </a:rPr>
              <a:t>Billing Trackers </a:t>
            </a:r>
            <a:r>
              <a:rPr lang="en-US" dirty="0">
                <a:solidFill>
                  <a:schemeClr val="tx1"/>
                </a:solidFill>
              </a:rPr>
              <a:t>must be submitted within 24 hours of the visit to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OGApatientcare@choa.org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457200"/>
            <a:endParaRPr lang="en-US" dirty="0">
              <a:solidFill>
                <a:schemeClr val="tx1"/>
              </a:solidFill>
            </a:endParaRPr>
          </a:p>
          <a:p>
            <a:pPr marL="514350" indent="-457200"/>
            <a:r>
              <a:rPr lang="en-US" dirty="0" smtClean="0">
                <a:solidFill>
                  <a:schemeClr val="tx1"/>
                </a:solidFill>
              </a:rPr>
              <a:t>If Sibley services are involved (EKG/echo), cc Heather Friedman (</a:t>
            </a:r>
            <a:r>
              <a:rPr lang="en-US" u="sng" dirty="0" smtClean="0">
                <a:hlinkClick r:id="rId3"/>
              </a:rPr>
              <a:t>heather.friedman@choa.org</a:t>
            </a:r>
            <a:r>
              <a:rPr lang="en-US" u="sng" dirty="0" smtClean="0"/>
              <a:t>)</a:t>
            </a:r>
            <a:endParaRPr lang="en-US" dirty="0">
              <a:solidFill>
                <a:schemeClr val="tx1"/>
              </a:solidFill>
            </a:endParaRPr>
          </a:p>
          <a:p>
            <a:pPr marL="5715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3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599"/>
            <a:ext cx="11078424" cy="4974879"/>
          </a:xfrm>
        </p:spPr>
        <p:txBody>
          <a:bodyPr/>
          <a:lstStyle/>
          <a:p>
            <a:pPr marL="57150" indent="0">
              <a:buNone/>
            </a:pPr>
            <a:r>
              <a:rPr lang="en-US" b="1" dirty="0" smtClean="0"/>
              <a:t>Who do I contact when I have a billing compliance issue?</a:t>
            </a:r>
          </a:p>
          <a:p>
            <a:pPr marL="57150" indent="0">
              <a:buNone/>
            </a:pPr>
            <a:endParaRPr lang="en-US" b="1" dirty="0"/>
          </a:p>
          <a:p>
            <a:pPr marL="514350" indent="-457200"/>
            <a:r>
              <a:rPr lang="en-US" dirty="0"/>
              <a:t>CHOA: Contact OGA (</a:t>
            </a:r>
            <a:r>
              <a:rPr lang="en-US" dirty="0">
                <a:hlinkClick r:id="rId2"/>
              </a:rPr>
              <a:t>OGA@choa.org</a:t>
            </a:r>
            <a:r>
              <a:rPr lang="en-US" dirty="0" smtClean="0"/>
              <a:t>)</a:t>
            </a:r>
          </a:p>
          <a:p>
            <a:pPr marL="514350" indent="-457200"/>
            <a:endParaRPr lang="en-US" dirty="0"/>
          </a:p>
          <a:p>
            <a:pPr marL="514350" indent="-457200"/>
            <a:r>
              <a:rPr lang="en-US" dirty="0"/>
              <a:t>Emory: Contact OCR (</a:t>
            </a:r>
            <a:r>
              <a:rPr lang="en-US" dirty="0">
                <a:hlinkClick r:id="rId3"/>
              </a:rPr>
              <a:t>OCR@emory.edu</a:t>
            </a:r>
            <a:r>
              <a:rPr lang="en-US" dirty="0" smtClean="0"/>
              <a:t>)</a:t>
            </a:r>
            <a:endParaRPr lang="en-US" b="1" dirty="0" smtClean="0"/>
          </a:p>
          <a:p>
            <a:pPr marL="57150" indent="0">
              <a:buNone/>
            </a:pPr>
            <a:endParaRPr lang="en-US" b="1" dirty="0"/>
          </a:p>
          <a:p>
            <a:pPr marL="5715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2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599"/>
            <a:ext cx="11078424" cy="4974879"/>
          </a:xfrm>
        </p:spPr>
        <p:txBody>
          <a:bodyPr/>
          <a:lstStyle/>
          <a:p>
            <a:pPr marL="57150" indent="0">
              <a:buNone/>
            </a:pPr>
            <a:r>
              <a:rPr lang="en-US" b="1" dirty="0" smtClean="0"/>
              <a:t>How will EPIC Research impact/change research billing compliance?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>
                <a:solidFill>
                  <a:schemeClr val="tx1"/>
                </a:solidFill>
              </a:rPr>
              <a:t>The new EPIC Research Functionality will allow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57150" indent="0"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 marL="514350" indent="-457200"/>
            <a:r>
              <a:rPr lang="en-US" dirty="0">
                <a:solidFill>
                  <a:schemeClr val="tx1"/>
                </a:solidFill>
              </a:rPr>
              <a:t>Research patients to be enrolled and clearly identified in EPIC. </a:t>
            </a:r>
          </a:p>
          <a:p>
            <a:pPr marL="514350" indent="-457200"/>
            <a:r>
              <a:rPr lang="en-US" dirty="0">
                <a:solidFill>
                  <a:schemeClr val="tx1"/>
                </a:solidFill>
              </a:rPr>
              <a:t>Allows all charges (research and routine) to be held for review.</a:t>
            </a:r>
          </a:p>
          <a:p>
            <a:pPr marL="514350" indent="-457200"/>
            <a:r>
              <a:rPr lang="en-US" dirty="0">
                <a:solidFill>
                  <a:schemeClr val="tx1"/>
                </a:solidFill>
              </a:rPr>
              <a:t>Better reporting on research patient information.</a:t>
            </a:r>
          </a:p>
          <a:p>
            <a:pPr marL="514350" indent="-457200"/>
            <a:r>
              <a:rPr lang="en-US" dirty="0">
                <a:solidFill>
                  <a:schemeClr val="tx1"/>
                </a:solidFill>
              </a:rPr>
              <a:t>Better reporting on research billing information. </a:t>
            </a:r>
          </a:p>
          <a:p>
            <a:pPr marL="514350" indent="-457200"/>
            <a:r>
              <a:rPr lang="en-US" dirty="0">
                <a:solidFill>
                  <a:schemeClr val="tx1"/>
                </a:solidFill>
              </a:rPr>
              <a:t>Compliance with research information on the billing claims. </a:t>
            </a:r>
          </a:p>
          <a:p>
            <a:pPr marL="514350" indent="-457200"/>
            <a:r>
              <a:rPr lang="en-US" dirty="0">
                <a:solidFill>
                  <a:schemeClr val="tx1"/>
                </a:solidFill>
              </a:rPr>
              <a:t>More streamlined process for the research team. 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8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 Questions/Comments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sz="2400" b="1" dirty="0" smtClean="0"/>
              <a:t>Question: </a:t>
            </a:r>
            <a:r>
              <a:rPr lang="en-US" sz="2400" dirty="0" smtClean="0"/>
              <a:t>What if a subject will be seen at CHOA but there are no research billable items (study is following routine care)?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Still submit to CHOA research administration for a coverage </a:t>
            </a:r>
            <a:r>
              <a:rPr lang="en-US" dirty="0"/>
              <a:t>analysis </a:t>
            </a:r>
            <a:r>
              <a:rPr lang="en-US" dirty="0" smtClean="0"/>
              <a:t>to be sure.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57150" indent="0">
              <a:buNone/>
            </a:pPr>
            <a:r>
              <a:rPr lang="en-US" sz="2400" b="1" dirty="0" smtClean="0"/>
              <a:t>Comment: </a:t>
            </a:r>
            <a:r>
              <a:rPr lang="en-US" sz="2400" dirty="0" smtClean="0"/>
              <a:t>Pharmacy, ancillary departments and </a:t>
            </a:r>
            <a:r>
              <a:rPr lang="en-US" sz="2400" dirty="0"/>
              <a:t>research processing </a:t>
            </a:r>
            <a:r>
              <a:rPr lang="en-US" sz="2400" dirty="0" smtClean="0"/>
              <a:t>will not be in EPIC, they have </a:t>
            </a:r>
            <a:r>
              <a:rPr lang="en-US" sz="2400" dirty="0"/>
              <a:t>their own ways of invoicing that will remain the </a:t>
            </a:r>
            <a:r>
              <a:rPr lang="en-US" sz="2400" dirty="0" smtClean="0"/>
              <a:t>same</a:t>
            </a:r>
          </a:p>
          <a:p>
            <a:pPr marL="57150" indent="0">
              <a:buNone/>
            </a:pPr>
            <a:endParaRPr lang="en-US" sz="1400" dirty="0"/>
          </a:p>
          <a:p>
            <a:pPr marL="57150" indent="0">
              <a:buNone/>
            </a:pPr>
            <a:r>
              <a:rPr lang="en-US" sz="2400" b="1" dirty="0" smtClean="0"/>
              <a:t>Comment:</a:t>
            </a:r>
            <a:r>
              <a:rPr lang="en-US" sz="2400" dirty="0" smtClean="0"/>
              <a:t> Ways </a:t>
            </a:r>
            <a:r>
              <a:rPr lang="en-US" sz="2400" dirty="0"/>
              <a:t>that CHOA knows about the number of research </a:t>
            </a:r>
            <a:r>
              <a:rPr lang="en-US" sz="2400" dirty="0" smtClean="0"/>
              <a:t>patients: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Submit IRB Authorization Agreement (IAA) form to CHOA </a:t>
            </a:r>
            <a:r>
              <a:rPr lang="en-US" dirty="0"/>
              <a:t>IRB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www.choa.org/research/institutional-review-board/forms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Monthly enrollment/visit tracking in REDCap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://redcap.choa.org/redcap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r>
              <a:rPr lang="en-US" dirty="0"/>
              <a:t>(Research Clinical Trials 2016) 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98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Chee-Chee Manghram</a:t>
            </a:r>
          </a:p>
          <a:p>
            <a:pPr marL="0" indent="0">
              <a:buNone/>
            </a:pPr>
            <a:r>
              <a:rPr lang="en-US" sz="2000" dirty="0" smtClean="0"/>
              <a:t>Manager, CHOA Research Administration</a:t>
            </a:r>
          </a:p>
          <a:p>
            <a:pPr marL="0" indent="0">
              <a:buNone/>
            </a:pPr>
            <a:r>
              <a:rPr lang="en-US" sz="2000" dirty="0" smtClean="0"/>
              <a:t>404-785-9496, </a:t>
            </a:r>
            <a:r>
              <a:rPr lang="en-US" sz="2000" u="sng" dirty="0" smtClean="0">
                <a:hlinkClick r:id="rId2"/>
              </a:rPr>
              <a:t>chee-chee.manghram@choa.org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Shakeeta </a:t>
            </a:r>
            <a:r>
              <a:rPr lang="en-US" sz="2000" b="1" dirty="0"/>
              <a:t>Nicholson, MBA, MPM</a:t>
            </a:r>
          </a:p>
          <a:p>
            <a:pPr marL="0" indent="0">
              <a:buNone/>
            </a:pPr>
            <a:r>
              <a:rPr lang="en-US" sz="2000" dirty="0"/>
              <a:t>Manager, CHOA Office of Grants </a:t>
            </a:r>
            <a:r>
              <a:rPr lang="en-US" sz="2000" dirty="0" smtClean="0"/>
              <a:t>Accounting</a:t>
            </a:r>
          </a:p>
          <a:p>
            <a:pPr marL="0" indent="0">
              <a:buNone/>
            </a:pPr>
            <a:r>
              <a:rPr lang="en-US" sz="2000" dirty="0" smtClean="0"/>
              <a:t>404-785-9379, </a:t>
            </a:r>
            <a:r>
              <a:rPr lang="en-US" sz="2000" u="sng" dirty="0" smtClean="0">
                <a:hlinkClick r:id="rId3"/>
              </a:rPr>
              <a:t>shakeeta.nicholson@choa.org</a:t>
            </a:r>
            <a:endParaRPr lang="en-US" sz="2000" u="sng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/>
              <a:t>Leslie Smitley, RN, MSN, CCRC</a:t>
            </a:r>
          </a:p>
          <a:p>
            <a:pPr marL="0" indent="0">
              <a:buNone/>
            </a:pPr>
            <a:r>
              <a:rPr lang="en-US" sz="2000" dirty="0"/>
              <a:t>CICU/Cardiac Lead Research </a:t>
            </a:r>
            <a:r>
              <a:rPr lang="en-US" sz="2000" dirty="0" smtClean="0"/>
              <a:t>Nurse, CHOA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404.785.2215, </a:t>
            </a:r>
            <a:r>
              <a:rPr lang="en-US" sz="2000" u="sng" dirty="0" smtClean="0">
                <a:hlinkClick r:id="rId4"/>
              </a:rPr>
              <a:t>leslie.smitley@choa.org</a:t>
            </a:r>
            <a:endParaRPr lang="en-US" sz="2000" u="sng" dirty="0" smtClean="0"/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Courtney A. Fyock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Sr. Clinical </a:t>
            </a:r>
            <a:r>
              <a:rPr lang="en-US" sz="2000" dirty="0"/>
              <a:t>Research Coordinator, CHOA</a:t>
            </a:r>
          </a:p>
          <a:p>
            <a:pPr marL="0" indent="0">
              <a:buNone/>
            </a:pPr>
            <a:r>
              <a:rPr lang="en-US" sz="2000" dirty="0"/>
              <a:t>404.785.1403, </a:t>
            </a:r>
            <a:r>
              <a:rPr lang="en-US" sz="2000" u="sng" dirty="0">
                <a:hlinkClick r:id="rId5"/>
              </a:rPr>
              <a:t>courtney.fyock@choa.org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Janice Newman, MBA</a:t>
            </a:r>
          </a:p>
          <a:p>
            <a:pPr marL="0" indent="0">
              <a:buNone/>
            </a:pPr>
            <a:r>
              <a:rPr lang="en-US" sz="2000" dirty="0" smtClean="0"/>
              <a:t>Sr. </a:t>
            </a:r>
            <a:r>
              <a:rPr lang="en-US" sz="2000" dirty="0"/>
              <a:t>Applications Analyst, CHOA Research Technology </a:t>
            </a:r>
            <a:br>
              <a:rPr lang="en-US" sz="2000" dirty="0"/>
            </a:br>
            <a:r>
              <a:rPr lang="en-US" sz="2000" dirty="0"/>
              <a:t>404-785-8228, </a:t>
            </a:r>
            <a:r>
              <a:rPr lang="en-US" sz="2000" u="sng" dirty="0">
                <a:hlinkClick r:id="rId6"/>
              </a:rPr>
              <a:t>janice.newman@choa.org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Mike Cottrell</a:t>
            </a:r>
          </a:p>
          <a:p>
            <a:pPr marL="0" indent="0">
              <a:buNone/>
            </a:pPr>
            <a:r>
              <a:rPr lang="en-US" sz="2000" dirty="0" smtClean="0"/>
              <a:t>Sr. </a:t>
            </a:r>
            <a:r>
              <a:rPr lang="en-US" sz="2000" dirty="0"/>
              <a:t>Applications Analyst, CHOA Research Technology</a:t>
            </a:r>
          </a:p>
          <a:p>
            <a:pPr marL="0" indent="0">
              <a:buNone/>
            </a:pPr>
            <a:r>
              <a:rPr lang="en-US" sz="2000" dirty="0"/>
              <a:t>404-785-6885, </a:t>
            </a:r>
            <a:r>
              <a:rPr lang="en-US" sz="2000" u="sng" dirty="0">
                <a:hlinkClick r:id="rId7"/>
              </a:rPr>
              <a:t>Michael.cottrell@choa.org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1551138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Research Billing Compliance: </a:t>
            </a:r>
            <a:r>
              <a:rPr lang="en-US" dirty="0"/>
              <a:t>Ensuring subjects (or their third party payers - insurance companies, Medicare, Medicaid) are not charged for any research related activities.</a:t>
            </a:r>
          </a:p>
          <a:p>
            <a:pPr marL="0" indent="0">
              <a:buNone/>
            </a:pPr>
            <a:endParaRPr lang="en-US" sz="1400" dirty="0"/>
          </a:p>
          <a:p>
            <a:pPr marL="800100" lvl="2" indent="0">
              <a:buNone/>
            </a:pPr>
            <a:r>
              <a:rPr lang="en-US" sz="2800" dirty="0"/>
              <a:t>If not managed, could lead to:</a:t>
            </a:r>
          </a:p>
          <a:p>
            <a:pPr lvl="2"/>
            <a:r>
              <a:rPr lang="en-US" sz="2800" dirty="0"/>
              <a:t>Double billing </a:t>
            </a:r>
          </a:p>
          <a:p>
            <a:pPr lvl="2"/>
            <a:r>
              <a:rPr lang="en-US" sz="2800" dirty="0"/>
              <a:t>Insurance fraud</a:t>
            </a:r>
          </a:p>
          <a:p>
            <a:pPr lvl="2"/>
            <a:r>
              <a:rPr lang="en-US" sz="2800" dirty="0"/>
              <a:t>False Claims </a:t>
            </a:r>
            <a:r>
              <a:rPr lang="en-US" sz="2800" dirty="0" smtClean="0"/>
              <a:t>Act</a:t>
            </a:r>
            <a:endParaRPr lang="en-US" sz="2800" dirty="0"/>
          </a:p>
          <a:p>
            <a:pPr lvl="2"/>
            <a:r>
              <a:rPr lang="en-US" sz="2800" dirty="0"/>
              <a:t>Federal Investigation 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There are serious consequences, even if non-compliance was unintentional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613981"/>
              </p:ext>
            </p:extLst>
          </p:nvPr>
        </p:nvGraphicFramePr>
        <p:xfrm>
          <a:off x="609600" y="1252151"/>
          <a:ext cx="10742141" cy="5321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642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Laying the ground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25922"/>
            <a:ext cx="11370962" cy="4974879"/>
          </a:xfrm>
        </p:spPr>
        <p:txBody>
          <a:bodyPr/>
          <a:lstStyle/>
          <a:p>
            <a:pPr marL="57150" indent="0">
              <a:buNone/>
            </a:pPr>
            <a:r>
              <a:rPr lang="en-US" sz="2400" b="1" dirty="0" smtClean="0"/>
              <a:t>Coverage Analysis (CA)/Prospective Reimbursement Analysis (PRA):</a:t>
            </a:r>
          </a:p>
          <a:p>
            <a:pPr marL="57150" indent="0">
              <a:buNone/>
            </a:pPr>
            <a:r>
              <a:rPr lang="en-US" sz="2000" dirty="0" smtClean="0"/>
              <a:t>CHOA and Emory have policies and staff in place to identify </a:t>
            </a:r>
            <a:r>
              <a:rPr lang="en-US" sz="2000" dirty="0" smtClean="0">
                <a:solidFill>
                  <a:schemeClr val="tx1"/>
                </a:solidFill>
              </a:rPr>
              <a:t>all </a:t>
            </a:r>
            <a:r>
              <a:rPr lang="en-US" sz="2000" dirty="0">
                <a:solidFill>
                  <a:schemeClr val="tx1"/>
                </a:solidFill>
              </a:rPr>
              <a:t>activities that cannot be billed to </a:t>
            </a:r>
            <a:r>
              <a:rPr lang="en-US" sz="2000" dirty="0" smtClean="0">
                <a:solidFill>
                  <a:schemeClr val="tx1"/>
                </a:solidFill>
              </a:rPr>
              <a:t>3</a:t>
            </a:r>
            <a:r>
              <a:rPr lang="en-US" sz="2000" baseline="30000" dirty="0" smtClean="0">
                <a:solidFill>
                  <a:schemeClr val="tx1"/>
                </a:solidFill>
              </a:rPr>
              <a:t>rd</a:t>
            </a:r>
            <a:r>
              <a:rPr lang="en-US" sz="2000" dirty="0" smtClean="0">
                <a:solidFill>
                  <a:schemeClr val="tx1"/>
                </a:solidFill>
              </a:rPr>
              <a:t> Party Payers (this </a:t>
            </a:r>
            <a:r>
              <a:rPr lang="en-US" sz="2000" dirty="0">
                <a:solidFill>
                  <a:schemeClr val="tx1"/>
                </a:solidFill>
              </a:rPr>
              <a:t>is not the same as determining what is standard of care or </a:t>
            </a:r>
            <a:r>
              <a:rPr lang="en-US" sz="2000" dirty="0" smtClean="0">
                <a:solidFill>
                  <a:schemeClr val="tx1"/>
                </a:solidFill>
              </a:rPr>
              <a:t>not). Medicare/Medicaid is used as the standard.</a:t>
            </a:r>
            <a:endParaRPr lang="en-US" sz="2000" dirty="0">
              <a:solidFill>
                <a:schemeClr val="tx1"/>
              </a:solidFill>
            </a:endParaRPr>
          </a:p>
          <a:p>
            <a:pPr marL="57150" indent="0">
              <a:buNone/>
            </a:pPr>
            <a:endParaRPr lang="en-US" sz="700" dirty="0" smtClean="0"/>
          </a:p>
          <a:p>
            <a:pPr marL="57150" indent="0">
              <a:buNone/>
            </a:pPr>
            <a:r>
              <a:rPr lang="en-US" sz="2400" b="1" dirty="0" smtClean="0"/>
              <a:t>Research budget development:</a:t>
            </a:r>
          </a:p>
          <a:p>
            <a:pPr marL="57150" indent="0">
              <a:buNone/>
            </a:pPr>
            <a:r>
              <a:rPr lang="en-US" sz="2000" dirty="0" smtClean="0"/>
              <a:t>Financial staff use the CA/PRA to put together a budget for the sponsor covering all research costs and fees. 3 basic categories: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Billable Items </a:t>
            </a:r>
            <a:r>
              <a:rPr lang="en-US" sz="2000" dirty="0" smtClean="0"/>
              <a:t>– activities that occur in a clinical setting that have a CPT code (radiology, procedures, labs, examinations, etc) – </a:t>
            </a:r>
            <a:r>
              <a:rPr lang="en-US" sz="2000" b="1" i="1" dirty="0" smtClean="0">
                <a:solidFill>
                  <a:srgbClr val="FF0000"/>
                </a:solidFill>
              </a:rPr>
              <a:t>these are charges that would normally go to 3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rd</a:t>
            </a:r>
            <a:r>
              <a:rPr lang="en-US" sz="2000" b="1" i="1" dirty="0" smtClean="0">
                <a:solidFill>
                  <a:srgbClr val="FF0000"/>
                </a:solidFill>
              </a:rPr>
              <a:t> party payers 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Administrative fees </a:t>
            </a:r>
            <a:r>
              <a:rPr lang="en-US" sz="2000" dirty="0" smtClean="0"/>
              <a:t>– set internal costs associated with research set up (IRB, Pharmacy start up, document storage, etc)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Effort </a:t>
            </a:r>
            <a:r>
              <a:rPr lang="en-US" sz="2000" dirty="0" smtClean="0"/>
              <a:t>– percentage of research staff and PI salaries reflective of time spent running the study</a:t>
            </a:r>
          </a:p>
          <a:p>
            <a:pPr marL="57150" indent="0">
              <a:buNone/>
            </a:pPr>
            <a:endParaRPr lang="en-US" sz="1600" i="1" dirty="0" smtClean="0"/>
          </a:p>
          <a:p>
            <a:pPr marL="57150" indent="0">
              <a:buNone/>
            </a:pPr>
            <a:r>
              <a:rPr lang="en-US" sz="1600" i="1" dirty="0" smtClean="0"/>
              <a:t>( This </a:t>
            </a:r>
            <a:r>
              <a:rPr lang="en-US" sz="1600" i="1" dirty="0"/>
              <a:t>step occurs once you submit your study to Research </a:t>
            </a:r>
            <a:r>
              <a:rPr lang="en-US" sz="1600" i="1" dirty="0" smtClean="0"/>
              <a:t>Administration: </a:t>
            </a:r>
            <a:r>
              <a:rPr lang="en-US" sz="1600" i="1" dirty="0" smtClean="0">
                <a:hlinkClick r:id="rId2"/>
              </a:rPr>
              <a:t>https</a:t>
            </a:r>
            <a:r>
              <a:rPr lang="en-US" sz="1600" i="1" dirty="0">
                <a:hlinkClick r:id="rId2"/>
              </a:rPr>
              <a:t>://</a:t>
            </a:r>
            <a:r>
              <a:rPr lang="en-US" sz="1600" i="1" dirty="0" smtClean="0">
                <a:hlinkClick r:id="rId2"/>
              </a:rPr>
              <a:t>www.choa.org/research/professional-resources</a:t>
            </a:r>
            <a:r>
              <a:rPr lang="en-US" sz="1600" i="1" dirty="0" smtClean="0"/>
              <a:t> )</a:t>
            </a:r>
            <a:endParaRPr lang="en-US" sz="1600" i="1" dirty="0"/>
          </a:p>
          <a:p>
            <a:pPr marL="5715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9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Identifying Research Subjects and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599"/>
            <a:ext cx="11078424" cy="4974879"/>
          </a:xfrm>
        </p:spPr>
        <p:txBody>
          <a:bodyPr/>
          <a:lstStyle/>
          <a:p>
            <a:pPr marL="57150" indent="0">
              <a:buNone/>
            </a:pPr>
            <a:r>
              <a:rPr lang="en-US" sz="2400" b="1" dirty="0" smtClean="0"/>
              <a:t>Identifying Research Subjects:</a:t>
            </a:r>
            <a:endParaRPr lang="en-US" sz="2400" b="1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Subjects enrolled at CHOA (any PI): complete the </a:t>
            </a:r>
            <a:r>
              <a:rPr lang="en-US" sz="2000" b="1" dirty="0" smtClean="0"/>
              <a:t>Project Enrollment Tracker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Note: Aflac has a different process – please contact your team lead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Subjects with an Emory PI: enter subject in </a:t>
            </a:r>
            <a:r>
              <a:rPr lang="en-US" sz="2000" b="1" dirty="0" smtClean="0"/>
              <a:t>ERMS</a:t>
            </a:r>
            <a:r>
              <a:rPr lang="en-US" sz="2000" dirty="0" smtClean="0"/>
              <a:t> the day of </a:t>
            </a:r>
            <a:r>
              <a:rPr lang="en-US" sz="2000" dirty="0" smtClean="0">
                <a:solidFill>
                  <a:schemeClr val="tx1"/>
                </a:solidFill>
              </a:rPr>
              <a:t>consent</a:t>
            </a:r>
            <a:endParaRPr lang="en-US" sz="800" dirty="0">
              <a:solidFill>
                <a:schemeClr val="tx1"/>
              </a:solidFill>
            </a:endParaRPr>
          </a:p>
          <a:p>
            <a:pPr marL="57150" indent="0">
              <a:buNone/>
            </a:pPr>
            <a:endParaRPr lang="en-US" sz="700" dirty="0" smtClean="0"/>
          </a:p>
          <a:p>
            <a:pPr marL="57150" indent="0">
              <a:buNone/>
            </a:pPr>
            <a:endParaRPr lang="en-US" sz="700" dirty="0"/>
          </a:p>
          <a:p>
            <a:pPr marL="57150" indent="0">
              <a:buNone/>
            </a:pPr>
            <a:r>
              <a:rPr lang="en-US" sz="2400" b="1" dirty="0" smtClean="0"/>
              <a:t>Identifying Research Visits:</a:t>
            </a:r>
          </a:p>
          <a:p>
            <a:pPr marL="57150" indent="0">
              <a:buNone/>
            </a:pPr>
            <a:r>
              <a:rPr lang="en-US" sz="2000" i="1" dirty="0" smtClean="0"/>
              <a:t>(this is NOT required for routine/standard of care items)</a:t>
            </a:r>
            <a:endParaRPr lang="en-US" sz="2000" i="1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Research Billable items at CHOA: </a:t>
            </a:r>
          </a:p>
          <a:p>
            <a:pPr lvl="3"/>
            <a:r>
              <a:rPr lang="en-US" sz="2000" dirty="0" smtClean="0"/>
              <a:t>Complete the </a:t>
            </a:r>
            <a:r>
              <a:rPr lang="en-US" sz="2000" b="1" dirty="0" smtClean="0"/>
              <a:t>Research Pre-registration </a:t>
            </a:r>
            <a:r>
              <a:rPr lang="en-US" sz="2000" dirty="0" smtClean="0"/>
              <a:t>form 24 hours prior to visit</a:t>
            </a:r>
          </a:p>
          <a:p>
            <a:pPr lvl="3"/>
            <a:r>
              <a:rPr lang="en-US" sz="2000" dirty="0" smtClean="0"/>
              <a:t>Complete the </a:t>
            </a:r>
            <a:r>
              <a:rPr lang="en-US" sz="2000" b="1" dirty="0" smtClean="0"/>
              <a:t>Patient Billing Tracker </a:t>
            </a:r>
            <a:r>
              <a:rPr lang="en-US" sz="2000" dirty="0" smtClean="0"/>
              <a:t>within 24 hours after visit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 Research Billable items at Emory:</a:t>
            </a:r>
          </a:p>
          <a:p>
            <a:pPr lvl="3"/>
            <a:r>
              <a:rPr lang="en-US" sz="2000" dirty="0" smtClean="0"/>
              <a:t>Track Visit in </a:t>
            </a:r>
            <a:r>
              <a:rPr lang="en-US" sz="2000" b="1" dirty="0" smtClean="0"/>
              <a:t>ERMS</a:t>
            </a:r>
            <a:r>
              <a:rPr lang="en-US" sz="2000" dirty="0" smtClean="0"/>
              <a:t> within 3 days of visit</a:t>
            </a:r>
          </a:p>
          <a:p>
            <a:pPr lvl="3"/>
            <a:endParaRPr lang="en-US" sz="2000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Confirming Research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81551"/>
            <a:ext cx="11078424" cy="4974879"/>
          </a:xfrm>
        </p:spPr>
        <p:txBody>
          <a:bodyPr/>
          <a:lstStyle/>
          <a:p>
            <a:pPr marL="57150" indent="0">
              <a:buNone/>
            </a:pPr>
            <a:r>
              <a:rPr lang="en-US" sz="2400" dirty="0" smtClean="0"/>
              <a:t>Multiple people may ask you to verify research charges or activities:</a:t>
            </a:r>
          </a:p>
          <a:p>
            <a:pPr marL="5715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29261"/>
              </p:ext>
            </p:extLst>
          </p:nvPr>
        </p:nvGraphicFramePr>
        <p:xfrm>
          <a:off x="333632" y="1889761"/>
          <a:ext cx="11524735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3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1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Group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Reason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CHOA Office of Grants and Accounting (OGA)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Verify</a:t>
                      </a:r>
                      <a:r>
                        <a:rPr lang="en-US" sz="2000" baseline="0" dirty="0" smtClean="0"/>
                        <a:t> which CHOA billable items go to subject/third party payer vs. research account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CHOA Research Administration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Confirm what research charges</a:t>
                      </a:r>
                      <a:r>
                        <a:rPr lang="en-US" sz="2000" baseline="0" dirty="0" smtClean="0"/>
                        <a:t> (billable items, administrative fees, effort) CHOA invoices to sponsor or subcontractor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CHOA</a:t>
                      </a:r>
                      <a:r>
                        <a:rPr lang="en-US" sz="2000" baseline="0" dirty="0" smtClean="0"/>
                        <a:t> Ancillary Departments (IDS, Sibley, PRC)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2000" dirty="0" smtClean="0"/>
                        <a:t>Verify their</a:t>
                      </a:r>
                      <a:r>
                        <a:rPr lang="en-US" sz="2000" baseline="0" dirty="0" smtClean="0"/>
                        <a:t> services should be charged to research account</a:t>
                      </a:r>
                    </a:p>
                    <a:p>
                      <a:pPr algn="ctr"/>
                      <a:endParaRPr lang="en-US" sz="1000" baseline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Emory Research Administration</a:t>
                      </a:r>
                      <a:r>
                        <a:rPr lang="en-US" sz="2000" baseline="0" dirty="0" smtClean="0"/>
                        <a:t> Services (RAS)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Confirm</a:t>
                      </a:r>
                      <a:r>
                        <a:rPr lang="en-US" sz="2000" baseline="0" dirty="0" smtClean="0"/>
                        <a:t> what research </a:t>
                      </a:r>
                      <a:r>
                        <a:rPr lang="en-US" sz="2000" dirty="0" smtClean="0"/>
                        <a:t>charges</a:t>
                      </a:r>
                      <a:r>
                        <a:rPr lang="en-US" sz="2000" baseline="0" dirty="0" smtClean="0"/>
                        <a:t> (billable items, administrative fees, effort) Emory invoices to the sponsor or subcontractor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Emory Healthcare</a:t>
                      </a:r>
                      <a:r>
                        <a:rPr lang="en-US" sz="2000" baseline="0" dirty="0" smtClean="0"/>
                        <a:t> Clinical Trials Billing Department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Verify</a:t>
                      </a:r>
                      <a:r>
                        <a:rPr lang="en-US" sz="2000" baseline="0" dirty="0" smtClean="0"/>
                        <a:t> which Emory billable items go to subject/third party payer vs. research account</a:t>
                      </a:r>
                      <a:endParaRPr lang="en-US" sz="2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0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81551"/>
            <a:ext cx="11078424" cy="4974879"/>
          </a:xfrm>
        </p:spPr>
        <p:txBody>
          <a:bodyPr/>
          <a:lstStyle/>
          <a:p>
            <a:pPr marL="57150" indent="0">
              <a:buNone/>
            </a:pPr>
            <a:r>
              <a:rPr lang="en-US" dirty="0" smtClean="0"/>
              <a:t>EPIC Research is rolling out:</a:t>
            </a:r>
          </a:p>
          <a:p>
            <a:pPr marL="57150" indent="0">
              <a:buNone/>
            </a:pPr>
            <a:endParaRPr lang="en-US" dirty="0" smtClean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10/25/16 PRC 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11/15/16 Aflac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Others coming soon</a:t>
            </a:r>
          </a:p>
          <a:p>
            <a:pPr marL="4000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7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Chee-Chee Manghram</a:t>
            </a:r>
          </a:p>
          <a:p>
            <a:pPr marL="0" indent="0">
              <a:buNone/>
            </a:pPr>
            <a:r>
              <a:rPr lang="en-US" sz="2400" dirty="0"/>
              <a:t>Manager, </a:t>
            </a:r>
            <a:r>
              <a:rPr lang="en-US" sz="2400" dirty="0" smtClean="0"/>
              <a:t>CHOA Research </a:t>
            </a:r>
            <a:r>
              <a:rPr lang="en-US" sz="2400" dirty="0"/>
              <a:t>Administration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400" b="1" dirty="0"/>
              <a:t>Shakeeta Nicholson, MBA, MPM</a:t>
            </a:r>
          </a:p>
          <a:p>
            <a:pPr marL="0" indent="0">
              <a:buNone/>
            </a:pPr>
            <a:r>
              <a:rPr lang="en-US" sz="2400" dirty="0" smtClean="0"/>
              <a:t>Manager</a:t>
            </a:r>
            <a:r>
              <a:rPr lang="en-US" sz="2400" dirty="0"/>
              <a:t>, </a:t>
            </a:r>
            <a:r>
              <a:rPr lang="en-US" sz="2400" dirty="0" smtClean="0"/>
              <a:t>CHOA Office </a:t>
            </a:r>
            <a:r>
              <a:rPr lang="en-US" sz="2400" dirty="0"/>
              <a:t>of Grants </a:t>
            </a:r>
            <a:r>
              <a:rPr lang="en-US" sz="2400" dirty="0" smtClean="0"/>
              <a:t>Accounting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Leslie Smitley, RN, MSN, CCRC</a:t>
            </a:r>
          </a:p>
          <a:p>
            <a:pPr marL="0" indent="0">
              <a:buNone/>
            </a:pPr>
            <a:r>
              <a:rPr lang="en-US" sz="2400" dirty="0"/>
              <a:t>CICU/Cardiac Lead Research </a:t>
            </a:r>
            <a:r>
              <a:rPr lang="en-US" sz="2400" dirty="0" smtClean="0"/>
              <a:t>Nurse, CHOA</a:t>
            </a:r>
            <a:endParaRPr lang="en-US" sz="2400" dirty="0"/>
          </a:p>
          <a:p>
            <a:pPr marL="0" indent="0">
              <a:buNone/>
            </a:pPr>
            <a:endParaRPr lang="en-US" sz="32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Courtney A. Fyock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Sr. Clinical </a:t>
            </a:r>
            <a:r>
              <a:rPr lang="en-US" sz="2400" dirty="0"/>
              <a:t>Research Coordinator, CHOA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Janice Newman, MBA</a:t>
            </a:r>
          </a:p>
          <a:p>
            <a:pPr marL="0" indent="0">
              <a:buNone/>
            </a:pPr>
            <a:r>
              <a:rPr lang="en-US" sz="2400" dirty="0" smtClean="0"/>
              <a:t>Sr. </a:t>
            </a:r>
            <a:r>
              <a:rPr lang="en-US" sz="2400" dirty="0"/>
              <a:t>Applications Analyst, CHOA Research Technology 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Mike Cottrell</a:t>
            </a:r>
          </a:p>
          <a:p>
            <a:pPr marL="0" indent="0">
              <a:buNone/>
            </a:pPr>
            <a:r>
              <a:rPr lang="en-US" sz="2400" dirty="0" smtClean="0"/>
              <a:t>Sr. </a:t>
            </a:r>
            <a:r>
              <a:rPr lang="en-US" sz="2400" dirty="0"/>
              <a:t>Applications Analyst, CHOA Research Technology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0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599"/>
            <a:ext cx="11078424" cy="4974879"/>
          </a:xfrm>
        </p:spPr>
        <p:txBody>
          <a:bodyPr/>
          <a:lstStyle/>
          <a:p>
            <a:pPr marL="57150" indent="0">
              <a:buNone/>
            </a:pPr>
            <a:r>
              <a:rPr lang="en-US" b="1" dirty="0" smtClean="0"/>
              <a:t>How and when do I register/track a subject in ERMS?</a:t>
            </a:r>
          </a:p>
          <a:p>
            <a:pPr marL="57150" indent="0">
              <a:buNone/>
            </a:pPr>
            <a:endParaRPr lang="en-US" sz="9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dirty="0" smtClean="0"/>
              <a:t>Enrollments are entered the same day as consent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Visits are tracked (within 3 days of visit occurrence) only if there are Emory billable items.</a:t>
            </a:r>
          </a:p>
          <a:p>
            <a:endParaRPr lang="en-US" dirty="0"/>
          </a:p>
          <a:p>
            <a:r>
              <a:rPr lang="en-US" dirty="0" smtClean="0"/>
              <a:t>Log in, training information and user guide can be found here:</a:t>
            </a:r>
            <a:r>
              <a:rPr lang="en-US" dirty="0"/>
              <a:t> </a:t>
            </a:r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</a:t>
            </a:r>
            <a:r>
              <a:rPr lang="en-US" sz="3200" dirty="0" smtClean="0">
                <a:hlinkClick r:id="rId2"/>
              </a:rPr>
              <a:t>www.ocr.emory.edu/erms/index.html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5459-1B61-4495-B493-73EA91C8A9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4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OA-Emory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w Cen MT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OA-Emory ppt theme" id="{E570F278-3D89-4F28-AA19-55CB1720CF80}" vid="{041D039A-ECFD-419C-9B64-7AEE611A30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CHOA-Emory ppt theme</Template>
  <TotalTime>1882</TotalTime>
  <Words>1465</Words>
  <Application>Microsoft Office PowerPoint</Application>
  <PresentationFormat>Widescreen</PresentationFormat>
  <Paragraphs>210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Archer Semibold</vt:lpstr>
      <vt:lpstr>Arial</vt:lpstr>
      <vt:lpstr>Calibri</vt:lpstr>
      <vt:lpstr>Tw Cen MT</vt:lpstr>
      <vt:lpstr>CHOA-Emory ppt theme</vt:lpstr>
      <vt:lpstr>Pediatric EducAtion Research Lunch Series (PEARLS)</vt:lpstr>
      <vt:lpstr>Overview</vt:lpstr>
      <vt:lpstr>Your Role</vt:lpstr>
      <vt:lpstr>Step 1: Laying the ground work</vt:lpstr>
      <vt:lpstr>Step 2: Identifying Research Subjects and Visits</vt:lpstr>
      <vt:lpstr>Step 3: Confirming Research Charges</vt:lpstr>
      <vt:lpstr>EPIC Research</vt:lpstr>
      <vt:lpstr>Panelists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Audience Questions/Comments</vt:lpstr>
      <vt:lpstr>Contact Information 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Tyson, Kesley</dc:creator>
  <cp:lastModifiedBy>Tyson, Kesley</cp:lastModifiedBy>
  <cp:revision>118</cp:revision>
  <dcterms:created xsi:type="dcterms:W3CDTF">2016-04-04T13:50:38Z</dcterms:created>
  <dcterms:modified xsi:type="dcterms:W3CDTF">2016-10-24T19:33:12Z</dcterms:modified>
</cp:coreProperties>
</file>