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61" r:id="rId4"/>
    <p:sldId id="274" r:id="rId5"/>
    <p:sldId id="272" r:id="rId6"/>
    <p:sldId id="275" r:id="rId7"/>
    <p:sldId id="273" r:id="rId8"/>
    <p:sldId id="271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4F"/>
    <a:srgbClr val="652D86"/>
    <a:srgbClr val="ED1C24"/>
    <a:srgbClr val="A2AAAD"/>
    <a:srgbClr val="EEDDB9"/>
    <a:srgbClr val="5A5A5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0" autoAdjust="0"/>
    <p:restoredTop sz="94628" autoAdjust="0"/>
  </p:normalViewPr>
  <p:slideViewPr>
    <p:cSldViewPr>
      <p:cViewPr>
        <p:scale>
          <a:sx n="123" d="100"/>
          <a:sy n="123" d="100"/>
        </p:scale>
        <p:origin x="11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_</c:v>
                </c:pt>
              </c:strCache>
            </c:strRef>
          </c:tx>
          <c:spPr>
            <a:ln w="25400" cmpd="sng"/>
            <a:effectLst>
              <a:outerShdw blurRad="50800" dist="50800" dir="5400000" algn="ctr" rotWithShape="0">
                <a:schemeClr val="bg1"/>
              </a:outerShdw>
            </a:effectLst>
          </c:spPr>
          <c:dLbls>
            <c:dLbl>
              <c:idx val="0"/>
              <c:layout>
                <c:manualLayout>
                  <c:x val="-4.01519128290782E-2"/>
                  <c:y val="0.1693026723932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AD-42B4-94BD-9AB08F6C64CE}"/>
                </c:ext>
              </c:extLst>
            </c:dLbl>
            <c:dLbl>
              <c:idx val="1"/>
              <c:layout>
                <c:manualLayout>
                  <c:x val="-0.13045215938916699"/>
                  <c:y val="9.318499960232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AD-42B4-94BD-9AB08F6C64CE}"/>
                </c:ext>
              </c:extLst>
            </c:dLbl>
            <c:dLbl>
              <c:idx val="2"/>
              <c:layout>
                <c:manualLayout>
                  <c:x val="-1.2169993902277401E-2"/>
                  <c:y val="-0.27246202179272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AD-42B4-94BD-9AB08F6C64CE}"/>
                </c:ext>
              </c:extLst>
            </c:dLbl>
            <c:dLbl>
              <c:idx val="3"/>
              <c:layout>
                <c:manualLayout>
                  <c:x val="0.134558312786659"/>
                  <c:y val="0.1210057265569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AD-42B4-94BD-9AB08F6C64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aseline="0"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&lt;5 years</c:v>
                </c:pt>
                <c:pt idx="1">
                  <c:v>5 - 9 years</c:v>
                </c:pt>
                <c:pt idx="2">
                  <c:v>10 - 14 years</c:v>
                </c:pt>
                <c:pt idx="3">
                  <c:v>15 17 years</c:v>
                </c:pt>
                <c:pt idx="4">
                  <c:v>&gt;17 years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0.08</c:v>
                </c:pt>
                <c:pt idx="1">
                  <c:v>0.17</c:v>
                </c:pt>
                <c:pt idx="2">
                  <c:v>0.48</c:v>
                </c:pt>
                <c:pt idx="3">
                  <c:v>0.23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AD-42B4-94BD-9AB08F6C6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909316259709996"/>
          <c:y val="0.19589139425753599"/>
          <c:w val="0.28228730878337199"/>
          <c:h val="0.62336852779766105"/>
        </c:manualLayout>
      </c:layout>
      <c:overlay val="0"/>
      <c:txPr>
        <a:bodyPr/>
        <a:lstStyle/>
        <a:p>
          <a:pPr>
            <a:defRPr sz="2200" baseline="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7B1-474F-AEF9-E5C0CB8E22D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87B1-474F-AEF9-E5C0CB8E22D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87B1-474F-AEF9-E5C0CB8E22D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87B1-474F-AEF9-E5C0CB8E22D3}"/>
              </c:ext>
            </c:extLst>
          </c:dPt>
          <c:dLbls>
            <c:dLbl>
              <c:idx val="0"/>
              <c:layout>
                <c:manualLayout>
                  <c:x val="-5.2083333333333296E-3"/>
                  <c:y val="0.11206896551724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B1-474F-AEF9-E5C0CB8E22D3}"/>
                </c:ext>
              </c:extLst>
            </c:dLbl>
            <c:dLbl>
              <c:idx val="1"/>
              <c:layout>
                <c:manualLayout>
                  <c:x val="-5.2083333333333296E-3"/>
                  <c:y val="0.120689655172414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B1-474F-AEF9-E5C0CB8E22D3}"/>
                </c:ext>
              </c:extLst>
            </c:dLbl>
            <c:dLbl>
              <c:idx val="2"/>
              <c:layout>
                <c:manualLayout>
                  <c:x val="-6.9444444444444397E-3"/>
                  <c:y val="0.1091954022988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B1-474F-AEF9-E5C0CB8E22D3}"/>
                </c:ext>
              </c:extLst>
            </c:dLbl>
            <c:dLbl>
              <c:idx val="3"/>
              <c:layout>
                <c:manualLayout>
                  <c:x val="1.7361111111111099E-3"/>
                  <c:y val="0.120689655172414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B1-474F-AEF9-E5C0CB8E22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baseline="0"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Inpatient</c:v>
                </c:pt>
                <c:pt idx="1">
                  <c:v>Outpatient</c:v>
                </c:pt>
                <c:pt idx="2">
                  <c:v>Physician</c:v>
                </c:pt>
                <c:pt idx="3">
                  <c:v>All other, including Rx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350</c:v>
                </c:pt>
                <c:pt idx="1">
                  <c:v>450</c:v>
                </c:pt>
                <c:pt idx="2">
                  <c:v>280</c:v>
                </c:pt>
                <c:pt idx="3">
                  <c:v>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B1-474F-AEF9-E5C0CB8E2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32587904"/>
        <c:axId val="132589440"/>
      </c:barChart>
      <c:catAx>
        <c:axId val="132587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2589440"/>
        <c:crosses val="autoZero"/>
        <c:auto val="1"/>
        <c:lblAlgn val="ctr"/>
        <c:lblOffset val="100"/>
        <c:noMultiLvlLbl val="0"/>
      </c:catAx>
      <c:valAx>
        <c:axId val="132589440"/>
        <c:scaling>
          <c:orientation val="minMax"/>
        </c:scaling>
        <c:delete val="0"/>
        <c:axPos val="l"/>
        <c:majorGridlines/>
        <c:numFmt formatCode="&quot;$&quot;#,##0" sourceLinked="1"/>
        <c:majorTickMark val="none"/>
        <c:minorTickMark val="none"/>
        <c:tickLblPos val="nextTo"/>
        <c:crossAx val="132587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7708-6294-4057-AA35-254489270DA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87230-96CA-457A-A755-1C5F0D30F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52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A8B3D0-7470-4F07-92BC-4E3B168D442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6557B0-1517-4F72-A393-D67F49C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anchor="b" anchorCtr="0">
            <a:noAutofit/>
          </a:bodyPr>
          <a:lstStyle>
            <a:lvl1pPr algn="l">
              <a:defRPr sz="2800" baseline="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3716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here</a:t>
            </a:r>
          </a:p>
        </p:txBody>
      </p:sp>
      <p:sp>
        <p:nvSpPr>
          <p:cNvPr id="10" name="object 2"/>
          <p:cNvSpPr/>
          <p:nvPr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"/>
          <p:cNvSpPr/>
          <p:nvPr userDrawn="1"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/>
          <p:cNvSpPr/>
          <p:nvPr userDrawn="1"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3684588"/>
            <a:ext cx="7588250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75" r="-2153"/>
          <a:stretch/>
        </p:blipFill>
        <p:spPr>
          <a:xfrm>
            <a:off x="4495800" y="479326"/>
            <a:ext cx="1970116" cy="4425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59064"/>
          <a:stretch/>
        </p:blipFill>
        <p:spPr>
          <a:xfrm>
            <a:off x="6781800" y="457200"/>
            <a:ext cx="1709928" cy="48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71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5625" y="1143000"/>
            <a:ext cx="3711575" cy="5112706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4495800" y="1143000"/>
            <a:ext cx="4191000" cy="510540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68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507523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6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p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507523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03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3716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here</a:t>
            </a:r>
          </a:p>
        </p:txBody>
      </p:sp>
      <p:sp>
        <p:nvSpPr>
          <p:cNvPr id="11" name="object 2"/>
          <p:cNvSpPr/>
          <p:nvPr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/>
          <p:nvPr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2"/>
          <p:cNvSpPr/>
          <p:nvPr userDrawn="1"/>
        </p:nvSpPr>
        <p:spPr>
          <a:xfrm>
            <a:off x="370867" y="63852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/>
          <p:cNvSpPr/>
          <p:nvPr userDrawn="1"/>
        </p:nvSpPr>
        <p:spPr>
          <a:xfrm>
            <a:off x="370867" y="6143980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3684588"/>
            <a:ext cx="7588250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 userDrawn="1"/>
        </p:nvGrpSpPr>
        <p:grpSpPr>
          <a:xfrm>
            <a:off x="5281922" y="457200"/>
            <a:ext cx="3209805" cy="390996"/>
            <a:chOff x="4495800" y="457200"/>
            <a:chExt cx="3995928" cy="486756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75" r="-2153"/>
            <a:stretch/>
          </p:blipFill>
          <p:spPr>
            <a:xfrm>
              <a:off x="4495800" y="479326"/>
              <a:ext cx="1970116" cy="44250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59064"/>
            <a:stretch/>
          </p:blipFill>
          <p:spPr>
            <a:xfrm>
              <a:off x="6781800" y="457200"/>
              <a:ext cx="1709928" cy="4867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0528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387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0A9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4958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0A9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4958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26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28700"/>
            <a:ext cx="80454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80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25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0563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83179"/>
            <a:ext cx="762000" cy="246221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9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761BED-127F-4714-AE70-548270172845}" type="slidenum">
              <a:rPr lang="en-US" sz="1200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1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A94F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»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template for Children’s and </a:t>
            </a:r>
            <a:r>
              <a:rPr lang="en-US" smtClean="0"/>
              <a:t>Emory Co-branded Presentations</a:t>
            </a:r>
            <a:endParaRPr lang="en-US" dirty="0" smtClean="0"/>
          </a:p>
          <a:p>
            <a:r>
              <a:rPr lang="en-US" sz="2000" b="0" dirty="0" smtClean="0"/>
              <a:t>Can be used for external and internal audiences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1420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2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Title font: </a:t>
            </a:r>
            <a:br>
              <a:rPr lang="en-US" dirty="0"/>
            </a:br>
            <a:r>
              <a:rPr lang="en-US" dirty="0"/>
              <a:t>Arial Rounded MT Bold in green,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Content font: Calibri Regular in black, 24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Subhead text</a:t>
            </a:r>
          </a:p>
          <a:p>
            <a:r>
              <a:rPr lang="en-US" sz="2000" b="0" dirty="0" smtClean="0"/>
              <a:t>Body text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4886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A1</a:t>
            </a:r>
          </a:p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B1</a:t>
            </a:r>
          </a:p>
          <a:p>
            <a:r>
              <a:rPr lang="en-US" dirty="0"/>
              <a:t>B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4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list</a:t>
            </a:r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457200" y="1143000"/>
            <a:ext cx="4040188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A94F"/>
                </a:solidFill>
              </a:rPr>
              <a:t>List A</a:t>
            </a: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4645025" y="1143000"/>
            <a:ext cx="4041775" cy="487362"/>
          </a:xfrm>
          <a:prstGeom prst="rect">
            <a:avLst/>
          </a:prstGeom>
        </p:spPr>
        <p:txBody>
          <a:bodyPr anchor="b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A94F"/>
              </a:buClr>
              <a:buFont typeface="Arial" panose="020B0604020202020204" pitchFamily="34" charset="0"/>
              <a:buChar char="»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A94F"/>
                </a:solidFill>
              </a:rPr>
              <a:t>List </a:t>
            </a:r>
            <a:r>
              <a:rPr lang="en-US" dirty="0" smtClean="0">
                <a:solidFill>
                  <a:srgbClr val="00A94F"/>
                </a:solidFill>
              </a:rPr>
              <a:t>B</a:t>
            </a:r>
            <a:endParaRPr lang="en-US" dirty="0">
              <a:solidFill>
                <a:srgbClr val="00A94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6248400"/>
            <a:ext cx="3810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11" name="Content Placeholder 3"/>
          <p:cNvSpPr>
            <a:spLocks noGrp="1"/>
          </p:cNvSpPr>
          <p:nvPr>
            <p:ph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Content text,</a:t>
            </a:r>
          </a:p>
          <a:p>
            <a:pPr marL="0" indent="0">
              <a:buNone/>
            </a:pPr>
            <a:r>
              <a:rPr lang="en-US" dirty="0" smtClean="0"/>
              <a:t>Calibri Regular in black, 24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5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Image-fact pages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67200" y="6248400"/>
            <a:ext cx="3810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Chart: example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Age Breakdown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6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52204337"/>
              </p:ext>
            </p:extLst>
          </p:nvPr>
        </p:nvGraphicFramePr>
        <p:xfrm>
          <a:off x="800100" y="1371600"/>
          <a:ext cx="7543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267200" y="6248400"/>
            <a:ext cx="3810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Chart: example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CMO Medicaid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7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6507219"/>
              </p:ext>
            </p:extLst>
          </p:nvPr>
        </p:nvGraphicFramePr>
        <p:xfrm>
          <a:off x="914400" y="1752600"/>
          <a:ext cx="7315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4267200" y="6248400"/>
            <a:ext cx="3810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6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Brand colors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8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Primary colors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Secondary colors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3766" y="1676400"/>
            <a:ext cx="1219200" cy="1143000"/>
          </a:xfrm>
          <a:prstGeom prst="roundRect">
            <a:avLst/>
          </a:prstGeom>
          <a:solidFill>
            <a:srgbClr val="00A9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133600" y="1676400"/>
            <a:ext cx="1219200" cy="1143000"/>
          </a:xfrm>
          <a:prstGeom prst="round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93766" y="3505200"/>
            <a:ext cx="1219200" cy="1143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133600" y="3511632"/>
            <a:ext cx="1219200" cy="1143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657600" y="3505200"/>
            <a:ext cx="1219200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181600" y="3511632"/>
            <a:ext cx="1219200" cy="1143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705600" y="3505200"/>
            <a:ext cx="1219200" cy="1143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93766" y="4953000"/>
            <a:ext cx="1219200" cy="1143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133600" y="4953000"/>
            <a:ext cx="1219200" cy="1143000"/>
          </a:xfrm>
          <a:prstGeom prst="roundRect">
            <a:avLst/>
          </a:prstGeom>
          <a:solidFill>
            <a:srgbClr val="EED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57600" y="4953000"/>
            <a:ext cx="1219200" cy="1143000"/>
          </a:xfrm>
          <a:prstGeom prst="roundRect">
            <a:avLst/>
          </a:prstGeom>
          <a:solidFill>
            <a:srgbClr val="A2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705600" y="4953000"/>
            <a:ext cx="1219200" cy="1143000"/>
          </a:xfrm>
          <a:prstGeom prst="roundRect">
            <a:avLst/>
          </a:prstGeom>
          <a:solidFill>
            <a:srgbClr val="652D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181600" y="4953000"/>
            <a:ext cx="1219200" cy="1143000"/>
          </a:xfrm>
          <a:prstGeom prst="round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267200" y="6248400"/>
            <a:ext cx="3810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ND_21050_EMORY+CHOA_PPT_template_standard">
  <a:themeElements>
    <a:clrScheme name="CHO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2BF44"/>
      </a:accent1>
      <a:accent2>
        <a:srgbClr val="BD2F92"/>
      </a:accent2>
      <a:accent3>
        <a:srgbClr val="4BBBEB"/>
      </a:accent3>
      <a:accent4>
        <a:srgbClr val="F58220"/>
      </a:accent4>
      <a:accent5>
        <a:srgbClr val="005DA4"/>
      </a:accent5>
      <a:accent6>
        <a:srgbClr val="FFDD00"/>
      </a:accent6>
      <a:hlink>
        <a:srgbClr val="00A94F"/>
      </a:hlink>
      <a:folHlink>
        <a:srgbClr val="4BBBE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BND_21050_EMORY+CHOA_PPT_template_standard_FINAL</Template>
  <TotalTime>0</TotalTime>
  <Words>79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Calibri</vt:lpstr>
      <vt:lpstr>BND_21050_EMORY+CHOA_PPT_template_standard</vt:lpstr>
      <vt:lpstr>PowerPoint template</vt:lpstr>
      <vt:lpstr>Title font:  Arial Rounded MT Bold in green, 28 pt</vt:lpstr>
      <vt:lpstr>PowerPoint Presentation</vt:lpstr>
      <vt:lpstr>Comparison list</vt:lpstr>
      <vt:lpstr>Image-fact pages</vt:lpstr>
      <vt:lpstr>Chart: example</vt:lpstr>
      <vt:lpstr>Chart: example</vt:lpstr>
      <vt:lpstr>Brand colors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Kilbourne, Barbara Williams</dc:creator>
  <cp:lastModifiedBy>Kilbourne, Barbara Williams</cp:lastModifiedBy>
  <cp:revision>1</cp:revision>
  <cp:lastPrinted>2018-08-28T14:58:19Z</cp:lastPrinted>
  <dcterms:created xsi:type="dcterms:W3CDTF">2019-03-08T20:18:03Z</dcterms:created>
  <dcterms:modified xsi:type="dcterms:W3CDTF">2019-03-08T20:18:25Z</dcterms:modified>
</cp:coreProperties>
</file>