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76" r:id="rId6"/>
    <p:sldId id="261" r:id="rId7"/>
    <p:sldId id="262" r:id="rId8"/>
    <p:sldId id="263" r:id="rId9"/>
    <p:sldId id="264" r:id="rId10"/>
    <p:sldId id="265" r:id="rId11"/>
    <p:sldId id="279" r:id="rId12"/>
    <p:sldId id="266" r:id="rId13"/>
    <p:sldId id="277" r:id="rId14"/>
    <p:sldId id="280"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CCFF"/>
    <a:srgbClr val="FE6E78"/>
    <a:srgbClr val="0099FF"/>
    <a:srgbClr val="F8D4C4"/>
    <a:srgbClr val="FFCCCC"/>
    <a:srgbClr val="F6C6B0"/>
    <a:srgbClr val="F2D39C"/>
    <a:srgbClr val="D482A7"/>
  </p:clrMru>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6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2BE92165-7FC1-44BA-87DD-E03E296C882A}" type="datetime1">
              <a:rPr/>
              <a:pPr>
                <a:defRPr/>
              </a:pPr>
              <a:t>3/14/2014</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D98C955A-8A26-4960-9F14-546B7AC243AB}" type="slidenum">
              <a:rPr/>
              <a:pPr>
                <a:defRPr/>
              </a:pPr>
              <a:t>‹#›</a:t>
            </a:fld>
            <a:endParaRPr/>
          </a:p>
        </p:txBody>
      </p:sp>
    </p:spTree>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1DB286C-661E-402D-8897-C9CB40428BEE}"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5A37204-2F59-4BBC-992E-81AECB5A3960}"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B1FE42F0-0477-4AF0-BAD9-F7B61C148DA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F494CFA6-987B-4A56-A715-A3D1685B5CA9}"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C2C5490-3B93-4739-8521-9613656E95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7763DA2-AA4C-4193-9BA8-DE273C8E9EE8}"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75D92B9-078A-4DE1-9FBB-6277948E5DEA}"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1C11D23-760A-4569-8479-47551512552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B9874D4-BBD0-4882-BC61-21E87CF9602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4</a:t>
            </a:fld>
            <a:endParaRPr lang="en-US" sz="1200" kern="0">
              <a:solidFill>
                <a:srgbClr val="000000"/>
              </a:solidFill>
              <a:latin typeface="Calibri"/>
              <a:cs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14CECCA3-208E-4DA9-AEC7-96A1878E74D2}"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4DC8F38C-F003-460F-9AAD-F13EDB449B28}"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77E45B8-C827-4181-9BD7-654E4A9784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0D82960D-BC9F-49C5-894D-285B8402EB31}"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49EB37DC-5E99-423E-B0BB-6F9EF96E09BC}"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485F434C-8786-4964-920E-7D1394F01B69}" type="datetime1">
              <a:rPr/>
              <a:pPr>
                <a:defRPr/>
              </a:pPr>
              <a:t>3/14/2014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337BA62-2D00-4506-A1B0-C08756401471}"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02820D5F-3139-48D2-B1B4-02ACE4236915}" type="datetime1">
              <a:rPr/>
              <a:pPr>
                <a:defRPr/>
              </a:pPr>
              <a:t>3/14/2014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97B93402-EFE2-48FC-A6EE-96D502282404}"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014BA328-7F5B-458A-B678-F3927591E00F}" type="datetime1">
              <a:rPr/>
              <a:pPr>
                <a:defRPr/>
              </a:pPr>
              <a:t>3/14/2014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7F8095F-073A-43DF-BE1F-4DE35CA59A8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FB37C8BD-A55C-40BF-B792-FEBA58C09005}" type="datetime1">
              <a:rPr/>
              <a:pPr>
                <a:defRPr/>
              </a:pPr>
              <a:t>3/14/2014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8804D25B-829E-464C-955A-3582C0659091}"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931788C2-1C21-49B4-8FF6-E2EDFB8E3200}" type="datetime1">
              <a:rPr/>
              <a:pPr>
                <a:defRPr/>
              </a:pPr>
              <a:t>3/14/2014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33DF2F55-F726-459A-9651-9531F44805F8}"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4ADCE356-81E8-4281-B58E-58B724C48FA4}" type="datetime1">
              <a:rPr/>
              <a:pPr>
                <a:defRPr/>
              </a:pPr>
              <a:t>3/14/2014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A97DBE42-6E9B-4CDB-9E3C-9598C3BCFB46}"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13CBB6AE-C924-4654-8A28-183A19A68485}" type="datetime1">
              <a:rPr/>
              <a:pPr>
                <a:defRPr/>
              </a:pPr>
              <a:t>3/14/2014</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2A15D665-DD16-44AB-A53F-0E6D292526B7}"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E3E74E5E-2AAC-4534-BAFD-331015E073F8}" type="datetime1">
              <a:rPr/>
              <a:pPr>
                <a:defRPr/>
              </a:pPr>
              <a:t>3/14/2014</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2F186425-25CE-4313-ABE9-56B20A07872A}"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63521421-77DE-4BF7-8983-4CD60D0DEA10}" type="datetime1">
              <a:rPr/>
              <a:pPr>
                <a:defRPr/>
              </a:pPr>
              <a:t>3/14/2014</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A1952D22-4B6E-46BE-8A18-1183236A64D7}"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50FE4525-3B3E-4AC8-9137-6DBC45C330EB}" type="datetime1">
              <a:rPr/>
              <a:pPr>
                <a:defRPr/>
              </a:pPr>
              <a:t>3/14/2014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290B08AF-736C-4B5C-8914-2E6118348F73}"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6A89DCC8-0F7D-4AA4-B044-D4D8DF4A2B15}" type="datetime1">
              <a:rPr/>
              <a:pPr>
                <a:defRPr/>
              </a:pPr>
              <a:t>3/14/2014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2B396B1B-FCF0-4C45-ADF3-9DBD674CFFFB}"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5589839A-327E-41EB-8838-2052DBDE696A}" type="datetime1">
              <a:rPr/>
              <a:pPr>
                <a:defRPr/>
              </a:pPr>
              <a:t>3/14/2014</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C43F58F7-253C-49B6-AD3C-3CF1A8C29204}"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diana.worthington-white@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barbara.kilbourne@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pedsresearch.org/about-us" TargetMode="External"/><Relationship Id="rId5" Type="http://schemas.openxmlformats.org/officeDocument/2006/relationships/hyperlink" Target="http://pedsresearch.org/_files/HSRB_FloorPlans.pdf" TargetMode="External"/><Relationship Id="rId4" Type="http://schemas.openxmlformats.org/officeDocument/2006/relationships/hyperlink" Target="http://www.pedsresearch.org/"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pedsresearch.org/centers/detail/clinical-outcomes-research-public-health" TargetMode="External"/><Relationship Id="rId13" Type="http://schemas.openxmlformats.org/officeDocument/2006/relationships/hyperlink" Target="http://www.pedsresearch.org/centers/detail/drug_discovery" TargetMode="External"/><Relationship Id="rId3" Type="http://schemas.openxmlformats.org/officeDocument/2006/relationships/hyperlink" Target="http://www.pedsresearch.org/centers/detail/autism_research" TargetMode="External"/><Relationship Id="rId7" Type="http://schemas.openxmlformats.org/officeDocument/2006/relationships/hyperlink" Target="http://www.pedsresearch.org/centers/detail/pediatric-cardiac-research" TargetMode="External"/><Relationship Id="rId12" Type="http://schemas.openxmlformats.org/officeDocument/2006/relationships/hyperlink" Target="http://www.pedsresearch.org/centers/detail/developmental-lung-biology"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pedsresearch.org/centers/detail/CF" TargetMode="External"/><Relationship Id="rId11" Type="http://schemas.openxmlformats.org/officeDocument/2006/relationships/hyperlink" Target="http://www.pedsresearch.org/centers/detail/transplantation-and-immune-mediated-disorders" TargetMode="External"/><Relationship Id="rId5" Type="http://schemas.openxmlformats.org/officeDocument/2006/relationships/hyperlink" Target="http://www.pedsresearch.org/centers/detail/immunology-vaccines" TargetMode="External"/><Relationship Id="rId10" Type="http://schemas.openxmlformats.org/officeDocument/2006/relationships/hyperlink" Target="http://www.pedsresearch.org/centers/detail/aflac-cancer-center" TargetMode="External"/><Relationship Id="rId4" Type="http://schemas.openxmlformats.org/officeDocument/2006/relationships/hyperlink" Target="http://www.pedsresearch.org/centers/detail/pediatric-healthcare-technology-innovation" TargetMode="External"/><Relationship Id="rId9" Type="http://schemas.openxmlformats.org/officeDocument/2006/relationships/hyperlink" Target="http://www.pedsresearch.org/centers/detail/pediatric-nanotechnolog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edsresearch.org/centers/detail/clinical-and-translational-re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robert.guldberg@me.gatech.edu" TargetMode="External"/><Relationship Id="rId18" Type="http://schemas.openxmlformats.org/officeDocument/2006/relationships/hyperlink" Target="mailto:Erin.kirshtein@bme.gatech.edu" TargetMode="External"/><Relationship Id="rId26" Type="http://schemas.openxmlformats.org/officeDocument/2006/relationships/hyperlink" Target="mailto:kristine.rogers@choa.org" TargetMode="External"/><Relationship Id="rId3" Type="http://schemas.openxmlformats.org/officeDocument/2006/relationships/hyperlink" Target="mailto:william.woods@choa.org" TargetMode="External"/><Relationship Id="rId21" Type="http://schemas.openxmlformats.org/officeDocument/2006/relationships/hyperlink" Target="mailto:ami.klin@emory.edu" TargetMode="External"/><Relationship Id="rId7" Type="http://schemas.openxmlformats.org/officeDocument/2006/relationships/hyperlink" Target="mailto:Tonika.paul@choa.org" TargetMode="External"/><Relationship Id="rId12" Type="http://schemas.openxmlformats.org/officeDocument/2006/relationships/hyperlink" Target="mailto:jkenny@emory.edu" TargetMode="External"/><Relationship Id="rId17" Type="http://schemas.openxmlformats.org/officeDocument/2006/relationships/hyperlink" Target="mailto:amy.tang@bme.gatech.edu" TargetMode="External"/><Relationship Id="rId25" Type="http://schemas.openxmlformats.org/officeDocument/2006/relationships/hyperlink" Target="mailto:barbara_stoll@oz.ped.emory.edu" TargetMode="External"/><Relationship Id="rId2" Type="http://schemas.openxmlformats.org/officeDocument/2006/relationships/notesSlide" Target="../notesSlides/notesSlide5.xml"/><Relationship Id="rId16" Type="http://schemas.openxmlformats.org/officeDocument/2006/relationships/hyperlink" Target="mailto:gang.bao@bme.gatech.edu" TargetMode="External"/><Relationship Id="rId20" Type="http://schemas.openxmlformats.org/officeDocument/2006/relationships/hyperlink" Target="mailto:adkirk@emory.edu"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ton.degrauw@choa.org" TargetMode="External"/><Relationship Id="rId24" Type="http://schemas.openxmlformats.org/officeDocument/2006/relationships/hyperlink" Target="mailto:barbara.kilbourne@choa.org" TargetMode="External"/><Relationship Id="rId5" Type="http://schemas.openxmlformats.org/officeDocument/2006/relationships/hyperlink" Target="mailto:michael.davis@bme.gatech.edu" TargetMode="External"/><Relationship Id="rId15" Type="http://schemas.openxmlformats.org/officeDocument/2006/relationships/hyperlink" Target="mailto:hazel.stevens@me.gatech.edu" TargetMode="External"/><Relationship Id="rId23" Type="http://schemas.openxmlformats.org/officeDocument/2006/relationships/hyperlink" Target="mailto:warren.r.jones@choa.org" TargetMode="External"/><Relationship Id="rId28" Type="http://schemas.openxmlformats.org/officeDocument/2006/relationships/hyperlink" Target="mailto:stacy.heilman@emory.edu" TargetMode="External"/><Relationship Id="rId10" Type="http://schemas.openxmlformats.org/officeDocument/2006/relationships/hyperlink" Target="mailto:paul.spearman@emory.edu" TargetMode="External"/><Relationship Id="rId19" Type="http://schemas.openxmlformats.org/officeDocument/2006/relationships/hyperlink" Target="mailto:skugath@emory.edu" TargetMode="External"/><Relationship Id="rId4" Type="http://schemas.openxmlformats.org/officeDocument/2006/relationships/hyperlink" Target="mailto:linda.campbell@emory.edu" TargetMode="External"/><Relationship Id="rId9" Type="http://schemas.openxmlformats.org/officeDocument/2006/relationships/hyperlink" Target="mailto:Baek.kim@emory.edu" TargetMode="External"/><Relationship Id="rId14" Type="http://schemas.openxmlformats.org/officeDocument/2006/relationships/hyperlink" Target="mailto:maherk@kidsheart.com" TargetMode="External"/><Relationship Id="rId22" Type="http://schemas.openxmlformats.org/officeDocument/2006/relationships/hyperlink" Target="mailto:ami.klin@choa.org" TargetMode="External"/><Relationship Id="rId27" Type="http://schemas.openxmlformats.org/officeDocument/2006/relationships/hyperlink" Target="mailto:mmccar2@emory.ed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Carey.lamphier@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larry.anderson@emory.edu" TargetMode="External"/><Relationship Id="rId13" Type="http://schemas.openxmlformats.org/officeDocument/2006/relationships/hyperlink" Target="mailto:melinda.dobbs@choa.org"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http://www.pedsresearch.org/cores/detail/immunology" TargetMode="External"/><Relationship Id="rId12" Type="http://schemas.openxmlformats.org/officeDocument/2006/relationships/hyperlink" Target="http://www.pedsresearch.org/cores/detail/radiology-core-other-staf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choa.org/Childrens-Hospital-Services/Radiology/Meet-the-Team"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mailto:sujin.lee@emory.edu"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5" Type="http://schemas.openxmlformats.org/officeDocument/2006/relationships/hyperlink" Target="mailto:mattheyses@emory.edu" TargetMode="External"/><Relationship Id="rId4" Type="http://schemas.openxmlformats.org/officeDocument/2006/relationships/hyperlink" Target="mailto:aimarcu@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a:solidFill>
                  <a:srgbClr val="000000"/>
                </a:solidFill>
                <a:latin typeface="Calibri" pitchFamily="34" charset="0"/>
              </a:rPr>
              <a:t>Emory+Children’s Pediatric Research Center Update March 2014</a:t>
            </a:r>
            <a:endParaRPr lang="en-US" sz="200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400" b="1">
                <a:solidFill>
                  <a:srgbClr val="000000"/>
                </a:solidFill>
                <a:latin typeface="Calibri" pitchFamily="34" charset="0"/>
              </a:rPr>
              <a:t>Clinical studies/</a:t>
            </a:r>
          </a:p>
          <a:p>
            <a:r>
              <a:rPr lang="en-US" sz="1400" b="1">
                <a:solidFill>
                  <a:srgbClr val="000000"/>
                </a:solidFill>
                <a:latin typeface="Calibri" pitchFamily="34" charset="0"/>
              </a:rPr>
              <a:t>coordinators</a:t>
            </a:r>
          </a:p>
          <a:p>
            <a:pPr>
              <a:buSzPct val="100000"/>
              <a:buFont typeface="Wingdings" pitchFamily="2" charset="2"/>
              <a:buChar char="Ø"/>
            </a:pPr>
            <a:r>
              <a:rPr lang="en-US" sz="1100" b="1" i="1">
                <a:solidFill>
                  <a:srgbClr val="000000"/>
                </a:solidFill>
                <a:latin typeface="Calibri" pitchFamily="34" charset="0"/>
              </a:rPr>
              <a:t>Kris Rogers, RN, CRA Director, </a:t>
            </a:r>
            <a:r>
              <a:rPr lang="en-US" sz="1100">
                <a:solidFill>
                  <a:srgbClr val="000000"/>
                </a:solidFill>
                <a:latin typeface="Calibri" pitchFamily="34" charset="0"/>
              </a:rPr>
              <a:t>Clinical Research: (404-785-1215, </a:t>
            </a:r>
            <a:r>
              <a:rPr lang="en-US" sz="1100">
                <a:solidFill>
                  <a:srgbClr val="000000"/>
                </a:solidFill>
                <a:latin typeface="Calibri" pitchFamily="34" charset="0"/>
                <a:hlinkClick r:id="rId3"/>
              </a:rPr>
              <a:t>Kristine.rogers@choa.org</a:t>
            </a:r>
            <a:endParaRPr lang="en-US" sz="1100">
              <a:solidFill>
                <a:srgbClr val="000000"/>
              </a:solidFill>
              <a:latin typeface="Calibri" pitchFamily="34" charset="0"/>
            </a:endParaRPr>
          </a:p>
          <a:p>
            <a:endParaRPr lang="en-US" sz="1100">
              <a:solidFill>
                <a:srgbClr val="000000"/>
              </a:solidFill>
              <a:latin typeface="Calibri" pitchFamily="34" charset="0"/>
            </a:endParaRPr>
          </a:p>
          <a:p>
            <a:pPr marL="0" lvl="1">
              <a:buSzPct val="100000"/>
              <a:buFont typeface="Wingdings" pitchFamily="2" charset="2"/>
              <a:buChar char="Ø"/>
            </a:pPr>
            <a:r>
              <a:rPr lang="en-US" sz="1000" b="1">
                <a:solidFill>
                  <a:srgbClr val="000000"/>
                </a:solidFill>
                <a:latin typeface="Calibri" pitchFamily="34" charset="0"/>
              </a:rPr>
              <a:t>Manager, Egleston campus: </a:t>
            </a:r>
            <a:r>
              <a:rPr lang="en-US" sz="1000" b="1" i="1">
                <a:solidFill>
                  <a:srgbClr val="000000"/>
                </a:solidFill>
                <a:latin typeface="Calibri" pitchFamily="34" charset="0"/>
              </a:rPr>
              <a:t>Allison Wellons </a:t>
            </a:r>
            <a:r>
              <a:rPr lang="en-US" sz="1000">
                <a:solidFill>
                  <a:srgbClr val="000000"/>
                </a:solidFill>
                <a:latin typeface="Calibri" pitchFamily="34" charset="0"/>
              </a:rPr>
              <a:t>(404-785-6459, </a:t>
            </a:r>
            <a:r>
              <a:rPr lang="en-US" sz="1000" u="sng">
                <a:solidFill>
                  <a:srgbClr val="000000"/>
                </a:solidFill>
                <a:latin typeface="Calibri" pitchFamily="34" charset="0"/>
                <a:hlinkClick r:id="rId4"/>
              </a:rPr>
              <a:t>Allison.wellons@choa.org</a:t>
            </a:r>
            <a:r>
              <a:rPr lang="en-US" sz="1100">
                <a:solidFill>
                  <a:srgbClr val="000000"/>
                </a:solidFill>
                <a:latin typeface="Calibri" pitchFamily="34" charset="0"/>
              </a:rPr>
              <a:t>)</a:t>
            </a:r>
          </a:p>
        </p:txBody>
      </p:sp>
      <p:sp>
        <p:nvSpPr>
          <p:cNvPr id="4" name="Rectangle 8"/>
          <p:cNvSpPr/>
          <p:nvPr/>
        </p:nvSpPr>
        <p:spPr>
          <a:xfrm>
            <a:off x="6934200" y="533400"/>
            <a:ext cx="1981200" cy="2057400"/>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400" b="1" kern="0" dirty="0">
              <a:solidFill>
                <a:srgbClr val="FFFFFF"/>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Common Equipment/</a:t>
            </a: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Specimen Processing Core</a:t>
            </a:r>
          </a:p>
          <a:p>
            <a:pPr fontAlgn="auto">
              <a:spcBef>
                <a:spcPts val="0"/>
              </a:spcBef>
              <a:spcAft>
                <a:spcPts val="0"/>
              </a:spcAft>
              <a:defRPr sz="1800" b="0" i="0" u="none" strike="noStrike" kern="0" cap="none" spc="0" baseline="0">
                <a:solidFill>
                  <a:srgbClr val="000000"/>
                </a:solidFill>
                <a:uFillTx/>
              </a:defRPr>
            </a:pPr>
            <a:endParaRPr lang="en-US" sz="1100" b="1"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2</a:t>
            </a:r>
            <a:r>
              <a:rPr lang="en-US" sz="1100" b="1" kern="0" baseline="30000" dirty="0">
                <a:solidFill>
                  <a:srgbClr val="000000"/>
                </a:solidFill>
                <a:latin typeface="Calibri"/>
                <a:cs typeface="+mn-cs"/>
              </a:rPr>
              <a:t>nd</a:t>
            </a:r>
            <a:r>
              <a:rPr lang="en-US" sz="1100" b="1" kern="0" dirty="0">
                <a:solidFill>
                  <a:srgbClr val="000000"/>
                </a:solidFill>
                <a:latin typeface="Calibri"/>
                <a:cs typeface="+mn-cs"/>
              </a:rPr>
              <a:t> floor ECC 260 lab: </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Technical Director:</a:t>
            </a:r>
          </a:p>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100" b="1" i="1" kern="0">
                <a:solidFill>
                  <a:srgbClr val="000000"/>
                </a:solidFill>
                <a:latin typeface="Calibri"/>
                <a:cs typeface="+mn-cs"/>
              </a:rPr>
              <a:t>Yelena Blinder </a:t>
            </a:r>
            <a:r>
              <a:rPr lang="en-US" sz="1100" kern="0" dirty="0">
                <a:solidFill>
                  <a:srgbClr val="000000"/>
                </a:solidFill>
                <a:latin typeface="+mn-lt"/>
                <a:cs typeface="+mn-cs"/>
                <a:hlinkClick r:id="rId5"/>
              </a:rPr>
              <a:t>ybesnov@emory.edu</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i="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(404-785-2269, </a:t>
            </a:r>
            <a:r>
              <a:rPr lang="en-US" sz="1050" u="sng" kern="0" dirty="0">
                <a:solidFill>
                  <a:srgbClr val="000000"/>
                </a:solidFill>
                <a:latin typeface="Calibri"/>
                <a:cs typeface="+mn-cs"/>
                <a:hlinkClick r:id="rId6"/>
              </a:rPr>
              <a:t>beena.desai@choa.org</a:t>
            </a:r>
            <a:r>
              <a:rPr lang="en-US" sz="1050" kern="0" dirty="0">
                <a:solidFill>
                  <a:srgbClr val="000000"/>
                </a:solidFill>
                <a:latin typeface="Calibri"/>
                <a:cs typeface="+mn-cs"/>
              </a:rPr>
              <a:t>)</a:t>
            </a: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(Egleston):</a:t>
            </a:r>
            <a:r>
              <a:rPr lang="en-US" sz="1050" kern="0" dirty="0">
                <a:solidFill>
                  <a:srgbClr val="000000"/>
                </a:solidFill>
                <a:latin typeface="Calibri"/>
                <a:cs typeface="+mn-cs"/>
              </a:rPr>
              <a:t> </a:t>
            </a:r>
            <a:r>
              <a:rPr lang="en-US" sz="1050" b="1" i="1" kern="0" dirty="0">
                <a:solidFill>
                  <a:srgbClr val="000000"/>
                </a:solidFill>
                <a:latin typeface="Calibri"/>
                <a:cs typeface="+mn-cs"/>
              </a:rPr>
              <a:t>Stephanie </a:t>
            </a:r>
            <a:r>
              <a:rPr lang="en-US" sz="1050" b="1" i="1" kern="0" dirty="0" err="1">
                <a:solidFill>
                  <a:srgbClr val="000000"/>
                </a:solidFill>
                <a:latin typeface="Calibri"/>
                <a:cs typeface="+mn-cs"/>
              </a:rPr>
              <a:t>Meisner</a:t>
            </a:r>
            <a:r>
              <a:rPr lang="en-US" sz="1050" b="1" i="1" kern="0" dirty="0">
                <a:solidFill>
                  <a:srgbClr val="000000"/>
                </a:solidFill>
                <a:latin typeface="Calibri"/>
                <a:cs typeface="+mn-cs"/>
              </a:rPr>
              <a:t>,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7"/>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(404-785-0400-main number)</a:t>
            </a: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9525">
            <a:noFill/>
            <a:miter lim="800000"/>
            <a:headEnd/>
            <a:tailEnd/>
          </a:ln>
        </p:spPr>
        <p:txBody>
          <a:bodyPr>
            <a:spAutoFit/>
          </a:bodyPr>
          <a:lstStyle/>
          <a:p>
            <a:r>
              <a:rPr lang="en-US" sz="1400" b="1">
                <a:solidFill>
                  <a:srgbClr val="000000"/>
                </a:solidFill>
                <a:latin typeface="Calibri" pitchFamily="34" charset="0"/>
              </a:rPr>
              <a:t>Grant and Manuscript Support</a:t>
            </a:r>
            <a:endParaRPr lang="en-US" sz="140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i="1">
                <a:solidFill>
                  <a:srgbClr val="000000"/>
                </a:solidFill>
                <a:latin typeface="Calibri" pitchFamily="34" charset="0"/>
              </a:rPr>
              <a:t>Stacy Heilman, PhD Grants Advocate </a:t>
            </a:r>
            <a:r>
              <a:rPr lang="en-US" sz="1100">
                <a:solidFill>
                  <a:srgbClr val="000000"/>
                </a:solidFill>
                <a:latin typeface="Calibri" pitchFamily="34" charset="0"/>
              </a:rPr>
              <a:t>(404-727-4819, </a:t>
            </a:r>
            <a:r>
              <a:rPr lang="en-US" sz="1100">
                <a:solidFill>
                  <a:srgbClr val="000000"/>
                </a:solidFill>
                <a:latin typeface="Calibri" pitchFamily="34" charset="0"/>
                <a:hlinkClick r:id="rId8"/>
              </a:rPr>
              <a:t>stacy.heilman@emory.edu</a:t>
            </a:r>
            <a:r>
              <a:rPr lang="en-US" sz="1100">
                <a:solidFill>
                  <a:srgbClr val="000000"/>
                </a:solidFill>
                <a:latin typeface="Calibri" pitchFamily="34" charset="0"/>
              </a:rPr>
              <a:t>)</a:t>
            </a:r>
          </a:p>
          <a:p>
            <a:pPr>
              <a:buSzPct val="100000"/>
              <a:buFont typeface="Arial" charset="0"/>
              <a:buChar char="•"/>
            </a:pPr>
            <a:r>
              <a:rPr lang="en-US" sz="1100">
                <a:solidFill>
                  <a:srgbClr val="000000"/>
                </a:solidFill>
                <a:latin typeface="Calibri" pitchFamily="34" charset="0"/>
              </a:rPr>
              <a:t>Assistance with finding grant opportunities and connecting to collaborators</a:t>
            </a:r>
          </a:p>
          <a:p>
            <a:pPr>
              <a:buSzPct val="100000"/>
              <a:buFont typeface="Arial" charset="0"/>
              <a:buChar char="•"/>
            </a:pPr>
            <a:r>
              <a:rPr lang="en-US" sz="1100">
                <a:solidFill>
                  <a:srgbClr val="000000"/>
                </a:solidFill>
                <a:latin typeface="Calibri" pitchFamily="34" charset="0"/>
              </a:rPr>
              <a:t>Core laboratory assistance, supervision</a:t>
            </a: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a:solidFill>
                  <a:srgbClr val="000000"/>
                </a:solidFill>
                <a:latin typeface="Calibri" pitchFamily="34" charset="0"/>
              </a:rPr>
              <a:t>Equipment:</a:t>
            </a:r>
            <a:r>
              <a:rPr lang="en-US" sz="1000">
                <a:solidFill>
                  <a:srgbClr val="000000"/>
                </a:solidFill>
                <a:latin typeface="Calibri" pitchFamily="34" charset="0"/>
              </a:rPr>
              <a:t> Biosafety cabinet, incubators, clinical centrifuge, real-time PCR machine, standard PCR machine, multilabel plate reader, gel documentation system on order</a:t>
            </a:r>
          </a:p>
          <a:p>
            <a:r>
              <a:rPr lang="en-US" sz="1000" b="1">
                <a:solidFill>
                  <a:srgbClr val="000000"/>
                </a:solidFill>
                <a:latin typeface="Calibri" pitchFamily="34" charset="0"/>
              </a:rPr>
              <a:t>Services</a:t>
            </a:r>
            <a:r>
              <a:rPr lang="en-US" sz="1000">
                <a:solidFill>
                  <a:srgbClr val="000000"/>
                </a:solidFill>
                <a:latin typeface="Calibri" pitchFamily="34" charset="0"/>
              </a:rPr>
              <a:t>: this core provides common equipment for investigator’s use, including access to benchtop space and hood space, centrifuges for clinical specimen processing</a:t>
            </a:r>
            <a:endParaRPr lang="en-US" sz="1000" b="1">
              <a:solidFill>
                <a:srgbClr val="000000"/>
              </a:solidFill>
              <a:latin typeface="Calibri" pitchFamily="34" charset="0"/>
            </a:endParaRPr>
          </a:p>
        </p:txBody>
      </p:sp>
      <p:sp>
        <p:nvSpPr>
          <p:cNvPr id="10" name="Rektangel 13"/>
          <p:cNvSpPr/>
          <p:nvPr/>
        </p:nvSpPr>
        <p:spPr>
          <a:xfrm>
            <a:off x="3200400" y="4459288"/>
            <a:ext cx="1828800" cy="1762125"/>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a:latin typeface="+mn-lt"/>
                <a:cs typeface="+mn-cs"/>
              </a:rPr>
              <a:t>Traci Leong, PhD</a:t>
            </a:r>
          </a:p>
          <a:p>
            <a:pPr fontAlgn="auto">
              <a:spcBef>
                <a:spcPts val="0"/>
              </a:spcBef>
              <a:spcAft>
                <a:spcPts val="0"/>
              </a:spcAft>
              <a:buFont typeface="Wingdings" pitchFamily="2" charset="2"/>
              <a:buChar char="Ø"/>
              <a:defRPr/>
            </a:pPr>
            <a:r>
              <a:rPr lang="en-US" sz="1050" dirty="0">
                <a:latin typeface="+mn-lt"/>
                <a:cs typeface="+mn-cs"/>
              </a:rPr>
              <a:t>Courtney McCracken, PhD</a:t>
            </a:r>
          </a:p>
          <a:p>
            <a:pPr fontAlgn="auto">
              <a:spcBef>
                <a:spcPts val="0"/>
              </a:spcBef>
              <a:spcAft>
                <a:spcPts val="0"/>
              </a:spcAft>
              <a:buFont typeface="Wingdings" pitchFamily="2" charset="2"/>
              <a:buChar char="Ø"/>
              <a:defRPr/>
            </a:pPr>
            <a:r>
              <a:rPr lang="en-US" sz="1050" dirty="0">
                <a:latin typeface="+mn-lt"/>
                <a:cs typeface="+mn-cs"/>
              </a:rPr>
              <a:t>Scott Gillespie, MS</a:t>
            </a: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t>
            </a:r>
            <a:r>
              <a:rPr lang="en-US" sz="950" u="sng" dirty="0">
                <a:latin typeface="+mn-lt"/>
                <a:cs typeface="+mn-cs"/>
                <a:hlinkClick r:id="rId9"/>
              </a:rPr>
              <a:t>http://www.pedsresearch.org/cores/detail/biostats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and</a:t>
            </a:r>
          </a:p>
          <a:p>
            <a:pPr fontAlgn="auto">
              <a:spcBef>
                <a:spcPts val="0"/>
              </a:spcBef>
              <a:spcAft>
                <a:spcPts val="0"/>
              </a:spcAft>
              <a:defRPr/>
            </a:pPr>
            <a:r>
              <a:rPr lang="en-US" sz="950" dirty="0">
                <a:latin typeface="+mn-lt"/>
                <a:cs typeface="+mn-cs"/>
              </a:rPr>
              <a:t>publications</a:t>
            </a:r>
          </a:p>
        </p:txBody>
      </p:sp>
      <p:sp>
        <p:nvSpPr>
          <p:cNvPr id="14346" name="Rektangel 13"/>
          <p:cNvSpPr>
            <a:spLocks noChangeArrowheads="1"/>
          </p:cNvSpPr>
          <p:nvPr/>
        </p:nvSpPr>
        <p:spPr bwMode="auto">
          <a:xfrm>
            <a:off x="5049838" y="4470400"/>
            <a:ext cx="1905000" cy="1784350"/>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a:solidFill>
                  <a:srgbClr val="000000"/>
                </a:solidFill>
                <a:latin typeface="Calibri" pitchFamily="34" charset="0"/>
              </a:rPr>
              <a:t>Pediatric Research Unit (Egleston):</a:t>
            </a:r>
            <a:endParaRPr lang="en-US" sz="1000">
              <a:solidFill>
                <a:srgbClr val="000000"/>
              </a:solidFill>
              <a:latin typeface="Calibri" pitchFamily="34" charset="0"/>
            </a:endParaRPr>
          </a:p>
          <a:p>
            <a:pPr marL="0" lvl="1"/>
            <a:r>
              <a:rPr lang="en-US" sz="900" b="1" i="1">
                <a:solidFill>
                  <a:srgbClr val="000000"/>
                </a:solidFill>
                <a:latin typeface="Calibri" pitchFamily="34" charset="0"/>
              </a:rPr>
              <a:t>Services:</a:t>
            </a:r>
            <a:r>
              <a:rPr lang="en-US" sz="900" i="1">
                <a:solidFill>
                  <a:srgbClr val="000000"/>
                </a:solidFill>
                <a:latin typeface="Calibri" pitchFamily="34" charset="0"/>
              </a:rPr>
              <a:t> The Research Department manages clinical coordinators and research nurses centrally, and provides training in research procedures and compliance. As needs grow or new grants are obtained, new personnel are hired who report to Kris Rogers and to the natural supervisor (grant PI, service line chief, division director).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a:solidFill>
                  <a:srgbClr val="000000"/>
                </a:solidFill>
                <a:latin typeface="Calibri" pitchFamily="34" charset="0"/>
              </a:rPr>
              <a:t>Research Resources</a:t>
            </a:r>
            <a:r>
              <a:rPr lang="en-US" sz="1000">
                <a:solidFill>
                  <a:srgbClr val="000000"/>
                </a:solidFill>
                <a:latin typeface="Calibri" pitchFamily="34" charset="0"/>
              </a:rPr>
              <a:t>:</a:t>
            </a:r>
          </a:p>
          <a:p>
            <a:r>
              <a:rPr lang="en-US" sz="100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a:solidFill>
                  <a:srgbClr val="000000"/>
                </a:solidFill>
                <a:latin typeface="Calibri" pitchFamily="34" charset="0"/>
                <a:hlinkClick r:id="rId10"/>
              </a:rPr>
              <a:t>www.pedsresearch.org</a:t>
            </a:r>
            <a:r>
              <a:rPr lang="en-US" sz="100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a:solidFill>
                  <a:srgbClr val="000000"/>
                </a:solidFill>
                <a:latin typeface="Calibri" pitchFamily="34" charset="0"/>
                <a:hlinkClick r:id="rId11"/>
              </a:rPr>
              <a:t>paul.spearman@emory.edu</a:t>
            </a:r>
            <a:r>
              <a:rPr lang="en-US" sz="1000">
                <a:solidFill>
                  <a:srgbClr val="000000"/>
                </a:solidFill>
                <a:latin typeface="Calibri" pitchFamily="34" charset="0"/>
              </a:rPr>
              <a:t>).</a:t>
            </a:r>
          </a:p>
          <a:p>
            <a:pPr>
              <a:spcBef>
                <a:spcPts val="300"/>
              </a:spcBef>
              <a:buSzPct val="100000"/>
              <a:buFont typeface="Arial" charset="0"/>
              <a:buChar char="•"/>
            </a:pPr>
            <a:endParaRPr lang="en-US" sz="1200">
              <a:solidFill>
                <a:srgbClr val="000000"/>
              </a:solidFill>
              <a:latin typeface="Calibri" pitchFamily="34" charset="0"/>
            </a:endParaRPr>
          </a:p>
        </p:txBody>
      </p:sp>
      <p:sp>
        <p:nvSpPr>
          <p:cNvPr id="14350" name="Rectangle 24"/>
          <p:cNvSpPr>
            <a:spLocks noChangeArrowheads="1"/>
          </p:cNvSpPr>
          <p:nvPr/>
        </p:nvSpPr>
        <p:spPr bwMode="auto">
          <a:xfrm>
            <a:off x="6934200" y="4495800"/>
            <a:ext cx="1981200" cy="1752600"/>
          </a:xfrm>
          <a:prstGeom prst="rect">
            <a:avLst/>
          </a:prstGeom>
          <a:solidFill>
            <a:srgbClr val="E8D19D"/>
          </a:solidFill>
          <a:ln w="9528">
            <a:solidFill>
              <a:srgbClr val="000000"/>
            </a:solidFill>
            <a:miter lim="800000"/>
            <a:headEnd/>
            <a:tailEnd/>
          </a:ln>
        </p:spPr>
        <p:txBody>
          <a:bodyPr anchor="ctr"/>
          <a:lstStyle/>
          <a:p>
            <a:r>
              <a:rPr lang="en-US" sz="1000" b="1">
                <a:solidFill>
                  <a:srgbClr val="000000"/>
                </a:solidFill>
                <a:latin typeface="Calibri" pitchFamily="34" charset="0"/>
                <a:ea typeface="Calibri" pitchFamily="34" charset="0"/>
                <a:cs typeface="Times New Roman" pitchFamily="18" charset="0"/>
              </a:rPr>
              <a:t>Laboratory Specimen Processing: Egleston</a:t>
            </a:r>
            <a:endParaRPr lang="en-US" sz="1000">
              <a:solidFill>
                <a:srgbClr val="000000"/>
              </a:solidFill>
              <a:latin typeface="Calibri" pitchFamily="34" charset="0"/>
              <a:ea typeface="Calibri" pitchFamily="34" charset="0"/>
              <a:cs typeface="Times New Roman" pitchFamily="18" charset="0"/>
            </a:endParaRPr>
          </a:p>
          <a:p>
            <a:pPr hangingPunct="0"/>
            <a:r>
              <a:rPr lang="en-US" sz="1000" b="1">
                <a:solidFill>
                  <a:srgbClr val="000000"/>
                </a:solidFill>
                <a:latin typeface="Calibri" pitchFamily="34" charset="0"/>
                <a:ea typeface="Calibri" pitchFamily="34" charset="0"/>
                <a:cs typeface="Times New Roman" pitchFamily="18" charset="0"/>
              </a:rPr>
              <a:t>Manager: </a:t>
            </a:r>
            <a:r>
              <a:rPr lang="en-US" sz="1000">
                <a:solidFill>
                  <a:srgbClr val="000000"/>
                </a:solidFill>
                <a:latin typeface="Calibri" pitchFamily="34" charset="0"/>
                <a:ea typeface="Calibri" pitchFamily="34" charset="0"/>
                <a:cs typeface="Times New Roman" pitchFamily="18" charset="0"/>
              </a:rPr>
              <a:t>Diana Worthington-White (404-785-1721 </a:t>
            </a:r>
            <a:r>
              <a:rPr lang="en-US" sz="1000">
                <a:solidFill>
                  <a:srgbClr val="000000"/>
                </a:solidFill>
                <a:latin typeface="Calibri" pitchFamily="34" charset="0"/>
                <a:ea typeface="Calibri" pitchFamily="34" charset="0"/>
                <a:cs typeface="Times New Roman" pitchFamily="18" charset="0"/>
                <a:hlinkClick r:id="rId12"/>
              </a:rPr>
              <a:t>diana.worthington-white@choa.org</a:t>
            </a:r>
            <a:endParaRPr lang="en-US" sz="1000">
              <a:solidFill>
                <a:srgbClr val="000000"/>
              </a:solidFill>
              <a:latin typeface="Calibri" pitchFamily="34" charset="0"/>
              <a:ea typeface="Calibri" pitchFamily="34" charset="0"/>
              <a:cs typeface="Times New Roman" pitchFamily="18" charset="0"/>
            </a:endParaRPr>
          </a:p>
          <a:p>
            <a:pPr hangingPunct="0">
              <a:buSzPct val="100000"/>
              <a:buFont typeface="Arial" charset="0"/>
              <a:buChar char="•"/>
            </a:pPr>
            <a:r>
              <a:rPr lang="en-US" sz="900">
                <a:solidFill>
                  <a:srgbClr val="000000"/>
                </a:solidFill>
                <a:latin typeface="Calibri" pitchFamily="34" charset="0"/>
                <a:ea typeface="Calibri" pitchFamily="34" charset="0"/>
                <a:cs typeface="Times New Roman" pitchFamily="18" charset="0"/>
              </a:rPr>
              <a:t>Clinical trials specimen processing, shipping, limited storage</a:t>
            </a:r>
          </a:p>
          <a:p>
            <a:pPr hangingPunct="0">
              <a:buSzPct val="100000"/>
              <a:buFont typeface="Arial" charset="0"/>
              <a:buChar char="•"/>
            </a:pPr>
            <a:r>
              <a:rPr lang="en-US" sz="90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a:solidFill>
                  <a:srgbClr val="000000"/>
                </a:solidFill>
                <a:latin typeface="Calibri" pitchFamily="34" charset="0"/>
                <a:ea typeface="Calibri" pitchFamily="34" charset="0"/>
                <a:cs typeface="Times New Roman" pitchFamily="18" charset="0"/>
              </a:rPr>
              <a:t>Laboratory inventory management system (LIMS) available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a:t>
            </a:r>
            <a:endParaRPr lang="en-US" sz="2800">
              <a:solidFill>
                <a:srgbClr val="000000"/>
              </a:solidFill>
              <a:latin typeface="Calibri" pitchFamily="34" charset="0"/>
            </a:endParaRPr>
          </a:p>
        </p:txBody>
      </p:sp>
      <p:graphicFrame>
        <p:nvGraphicFramePr>
          <p:cNvPr id="32840" name="Group 72"/>
          <p:cNvGraphicFramePr>
            <a:graphicFrameLocks noGrp="1"/>
          </p:cNvGraphicFramePr>
          <p:nvPr/>
        </p:nvGraphicFramePr>
        <p:xfrm>
          <a:off x="152400" y="481013"/>
          <a:ext cx="8839200" cy="5959475"/>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50195"/>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Friends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charset="0"/>
                        </a:rPr>
                        <a:t>$25,000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3rd Friday in Sept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smtClean="0">
                          <a:ln>
                            <a:noFill/>
                          </a:ln>
                          <a:solidFill>
                            <a:srgbClr val="000000"/>
                          </a:solidFill>
                          <a:effectLst/>
                          <a:latin typeface="Calibri" pitchFamily="34" charset="0"/>
                          <a:cs typeface="Arial" charset="0"/>
                        </a:rPr>
                        <a:t>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EECR</a:t>
                      </a:r>
                      <a:r>
                        <a:rPr kumimoji="0" lang="en-US" sz="1100" b="1" i="1" u="none" strike="noStrike" cap="none" normalizeH="0" baseline="0" dirty="0" smtClean="0">
                          <a:ln>
                            <a:noFill/>
                          </a:ln>
                          <a:solidFill>
                            <a:schemeClr val="tx1"/>
                          </a:solidFill>
                          <a:effectLst/>
                          <a:latin typeface="Calibri" pitchFamily="34" charset="0"/>
                          <a:cs typeface="Arial" charset="0"/>
                        </a:rPr>
                        <a:t>Seed</a:t>
                      </a:r>
                      <a:r>
                        <a:rPr kumimoji="0" lang="en-US" sz="1100" b="1" i="0" u="none" strike="noStrike" cap="none" normalizeH="0" baseline="0" dirty="0" smtClean="0">
                          <a:ln>
                            <a:noFill/>
                          </a:ln>
                          <a:solidFill>
                            <a:schemeClr val="tx1"/>
                          </a:solidFill>
                          <a:effectLst/>
                          <a:latin typeface="Calibri" pitchFamily="34" charset="0"/>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$50,000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3rd Friday in Sept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Regular faculty in clinical departments at Emory.  Applicants outside of Dept. of Peds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Must provide agency a</a:t>
                      </a:r>
                      <a:r>
                        <a:rPr kumimoji="0" lang="en-US" sz="1100" b="0" i="0" u="none" strike="noStrike" cap="none" normalizeH="0" baseline="0" smtClean="0">
                          <a:ln>
                            <a:noFill/>
                          </a:ln>
                          <a:solidFill>
                            <a:schemeClr val="tx1"/>
                          </a:solidFill>
                          <a:effectLst/>
                          <a:latin typeface="Calibri" pitchFamily="34" charset="0"/>
                          <a:cs typeface="Arial" charset="0"/>
                        </a:rPr>
                        <a:t>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chemeClr val="tx1"/>
                          </a:solidFill>
                          <a:effectLst/>
                          <a:latin typeface="Calibri" pitchFamily="34" charset="0"/>
                          <a:cs typeface="Arial" charset="0"/>
                        </a:rPr>
                        <a:t>Priority given to faculty with New Investigator status.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Must submit a grant to an extramural agency.</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000000"/>
                        </a:solidFill>
                        <a:effectLst/>
                        <a:latin typeface="Calibri" pitchFamily="34" charset="0"/>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This seed grant is sponsored by Children’s Healthcare of Atlanta and Emory University</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Usually mid -winter;</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2. GA Tech-based centers (CPN, CPI and IPaT) must also include member of GA Tech faculty</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nvGraphicFramePr>
        <p:xfrm>
          <a:off x="228600" y="685800"/>
          <a:ext cx="8610600" cy="5532438"/>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75000"/>
                        <a:alpha val="5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75000"/>
                        <a:alpha val="5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75000"/>
                        <a:alpha val="5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75000"/>
                        <a:alpha val="5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75000"/>
                        <a:alpha val="5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75000"/>
                        <a:alpha val="5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75000"/>
                        <a:alpha val="50000"/>
                      </a:scheme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$15,000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Usually 1st Friday in May and Oct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sp>
        <p:nvSpPr>
          <p:cNvPr id="36866" name="Title 1"/>
          <p:cNvSpPr txBox="1">
            <a:spLocks noGrp="1"/>
          </p:cNvSpPr>
          <p:nvPr>
            <p:ph type="title"/>
          </p:nvPr>
        </p:nvSpPr>
        <p:spPr>
          <a:xfrm>
            <a:off x="457200" y="304800"/>
            <a:ext cx="8229600" cy="762000"/>
          </a:xfrm>
        </p:spPr>
        <p:txBody>
          <a:bodyPr/>
          <a:lstStyle/>
          <a:p>
            <a:pPr eaLnBrk="1" hangingPunct="1"/>
            <a:r>
              <a:rPr sz="2800" b="1" u="sng" smtClean="0">
                <a:latin typeface="Calibri" pitchFamily="34" charset="0"/>
              </a:rPr>
              <a:t>Additional Resources/Updates:</a:t>
            </a:r>
          </a:p>
        </p:txBody>
      </p:sp>
      <p:graphicFrame>
        <p:nvGraphicFramePr>
          <p:cNvPr id="5" name="Content Placeholder 4"/>
          <p:cNvGraphicFramePr>
            <a:graphicFrameLocks noGrp="1"/>
          </p:cNvGraphicFramePr>
          <p:nvPr>
            <p:ph idx="1"/>
          </p:nvPr>
        </p:nvGraphicFramePr>
        <p:xfrm>
          <a:off x="304800" y="1295400"/>
          <a:ext cx="8229600" cy="4999038"/>
        </p:xfrm>
        <a:graphic>
          <a:graphicData uri="http://schemas.openxmlformats.org/drawingml/2006/table">
            <a:tbl>
              <a:tblPr firstRow="1" bandRow="1">
                <a:tableStyleId>{EB344D84-9AFB-497E-A393-DC336BA19D2E}</a:tableStyleId>
              </a:tblPr>
              <a:tblGrid>
                <a:gridCol w="4267200"/>
                <a:gridCol w="3962400"/>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dirty="0" smtClean="0">
                          <a:solidFill>
                            <a:schemeClr val="tx1"/>
                          </a:solidFill>
                        </a:rPr>
                        <a:t>Contact </a:t>
                      </a:r>
                      <a:r>
                        <a:rPr lang="en-US" sz="1600" baseline="0" dirty="0" smtClean="0">
                          <a:solidFill>
                            <a:schemeClr val="tx1"/>
                          </a:solidFill>
                          <a:hlinkClick r:id="rId3"/>
                        </a:rPr>
                        <a:t>barbara.kilbourne@choa.org</a:t>
                      </a:r>
                      <a:r>
                        <a:rPr lang="en-US" sz="1600" baseline="0" dirty="0" smtClean="0">
                          <a:solidFill>
                            <a:schemeClr val="tx1"/>
                          </a:solidFill>
                        </a:rPr>
                        <a:t> </a:t>
                      </a:r>
                      <a:r>
                        <a:rPr lang="en-US" sz="1600" dirty="0" smtClean="0">
                          <a:solidFill>
                            <a:schemeClr val="tx1"/>
                          </a:solidFill>
                        </a:rPr>
                        <a:t>to be added to this listserv used to disseminate all pediatric research related announcements including seminars, funding opportunities, such as  </a:t>
                      </a:r>
                      <a:r>
                        <a:rPr lang="en-US" sz="1600" dirty="0" err="1" smtClean="0">
                          <a:solidFill>
                            <a:schemeClr val="tx1"/>
                          </a:solidFill>
                        </a:rPr>
                        <a:t>BiRD</a:t>
                      </a:r>
                      <a:r>
                        <a:rPr lang="en-US" sz="1600" dirty="0" smtClean="0">
                          <a:solidFill>
                            <a:schemeClr val="tx1"/>
                          </a:solidFill>
                        </a:rPr>
                        <a:t> (Bringing in the Research Dollars), and  the Weekly</a:t>
                      </a:r>
                      <a:r>
                        <a:rPr lang="en-US" sz="1600" baseline="0" dirty="0" smtClean="0">
                          <a:solidFill>
                            <a:schemeClr val="tx1"/>
                          </a:solidFill>
                        </a:rPr>
                        <a:t> PREP (Pediatric Research  Events and Programs)</a:t>
                      </a:r>
                      <a:endParaRPr lang="en-US" sz="1600"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dirty="0" smtClean="0">
                          <a:solidFill>
                            <a:schemeClr val="tx1"/>
                          </a:solidFill>
                        </a:rPr>
                        <a:t>This is the central resource for research seminar info, contacts, cores, calendars,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tr>
              <a:tr h="2438400">
                <a:tc gridSpan="2">
                  <a:txBody>
                    <a:bodyPr/>
                    <a:lstStyle/>
                    <a:p>
                      <a:pPr lvl="0" algn="ctr"/>
                      <a:endParaRPr lang="en-US" sz="1600" u="sng" dirty="0" smtClean="0"/>
                    </a:p>
                    <a:p>
                      <a:pPr lvl="0" algn="ctr"/>
                      <a:r>
                        <a:rPr lang="en-US" sz="1600" b="1" u="sng" dirty="0" smtClean="0"/>
                        <a:t>Health Sciences Research Building:</a:t>
                      </a:r>
                    </a:p>
                    <a:p>
                      <a:pPr algn="ctr"/>
                      <a:r>
                        <a:rPr lang="en-US" sz="1600" kern="1200" dirty="0" smtClean="0">
                          <a:solidFill>
                            <a:schemeClr val="dk1"/>
                          </a:solidFill>
                          <a:latin typeface="+mn-lt"/>
                          <a:ea typeface="+mn-ea"/>
                          <a:cs typeface="+mn-cs"/>
                        </a:rPr>
                        <a:t>1760 </a:t>
                      </a:r>
                      <a:r>
                        <a:rPr lang="en-US" sz="1600" kern="1200" dirty="0" err="1" smtClean="0">
                          <a:solidFill>
                            <a:schemeClr val="dk1"/>
                          </a:solidFill>
                          <a:latin typeface="+mn-lt"/>
                          <a:ea typeface="+mn-ea"/>
                          <a:cs typeface="+mn-cs"/>
                        </a:rPr>
                        <a:t>Haygood</a:t>
                      </a:r>
                      <a:r>
                        <a:rPr lang="en-US" sz="1600" kern="1200" dirty="0" smtClean="0">
                          <a:solidFill>
                            <a:schemeClr val="dk1"/>
                          </a:solidFill>
                          <a:latin typeface="+mn-lt"/>
                          <a:ea typeface="+mn-ea"/>
                          <a:cs typeface="+mn-cs"/>
                        </a:rPr>
                        <a:t> Road</a:t>
                      </a:r>
                    </a:p>
                    <a:p>
                      <a:pPr algn="ctr"/>
                      <a:r>
                        <a:rPr lang="en-US" sz="1600" kern="1200" dirty="0" smtClean="0">
                          <a:solidFill>
                            <a:schemeClr val="dk1"/>
                          </a:solidFill>
                          <a:latin typeface="+mn-lt"/>
                          <a:ea typeface="+mn-ea"/>
                          <a:cs typeface="+mn-cs"/>
                        </a:rPr>
                        <a:t>Atlanta, GA 30322</a:t>
                      </a:r>
                      <a:endParaRPr lang="en-US" sz="1600" b="1" dirty="0" smtClean="0"/>
                    </a:p>
                    <a:p>
                      <a:pPr lvl="0" algn="ctr"/>
                      <a:r>
                        <a:rPr lang="en-US" sz="1600" b="1" dirty="0" smtClean="0"/>
                        <a:t>190,000 ft</a:t>
                      </a:r>
                      <a:r>
                        <a:rPr lang="en-US" sz="1600" b="1" baseline="30000" dirty="0" smtClean="0"/>
                        <a:t>2</a:t>
                      </a:r>
                      <a:r>
                        <a:rPr lang="en-US" sz="1600" b="1" dirty="0" smtClean="0"/>
                        <a:t>; 115,000 for pediatric research</a:t>
                      </a:r>
                    </a:p>
                    <a:p>
                      <a:pPr lvl="0" algn="ctr"/>
                      <a:r>
                        <a:rPr lang="en-US" sz="1600" b="1" dirty="0" smtClean="0"/>
                        <a:t>Dry and wet lab research</a:t>
                      </a:r>
                    </a:p>
                    <a:p>
                      <a:pPr lvl="0" algn="ctr"/>
                      <a:r>
                        <a:rPr lang="en-US" sz="1600" b="1" dirty="0" smtClean="0"/>
                        <a:t>For floor plans go to:  </a:t>
                      </a:r>
                      <a:r>
                        <a:rPr lang="en-US" sz="1600" b="1" dirty="0" smtClean="0">
                          <a:hlinkClick r:id="rId5"/>
                        </a:rPr>
                        <a:t>http://pedsresearch.org/_files/HSRB_FloorPlans.pdf</a:t>
                      </a:r>
                      <a:r>
                        <a:rPr lang="en-US" sz="1600" b="1" dirty="0" smtClean="0"/>
                        <a:t> </a:t>
                      </a:r>
                    </a:p>
                    <a:p>
                      <a:pPr lvl="0" algn="ctr"/>
                      <a:r>
                        <a:rPr lang="en-US" sz="1600" b="1" dirty="0" smtClean="0"/>
                        <a:t>Go</a:t>
                      </a:r>
                      <a:r>
                        <a:rPr lang="en-US" sz="1600" b="1" baseline="0" dirty="0" smtClean="0"/>
                        <a:t> to: </a:t>
                      </a:r>
                      <a:r>
                        <a:rPr lang="en-US" sz="1600" b="1" baseline="0" dirty="0" smtClean="0">
                          <a:hlinkClick r:id="rId6"/>
                        </a:rPr>
                        <a:t>http://www.pedsresearch.org/about-us</a:t>
                      </a:r>
                      <a:r>
                        <a:rPr lang="en-US" sz="1600" b="1" baseline="0" dirty="0" smtClean="0"/>
                        <a:t> for more info</a:t>
                      </a:r>
                      <a:endParaRPr lang="en-US" b="1" dirty="0" smtClean="0">
                        <a:solidFill>
                          <a:schemeClr val="bg1"/>
                        </a:solidFill>
                      </a:endParaRPr>
                    </a:p>
                  </a:txBody>
                  <a:tcPr/>
                </a:tc>
                <a:tc hMerge="1">
                  <a:txBody>
                    <a:bodyPr/>
                    <a:lstStyle/>
                    <a:p>
                      <a:endParaRPr lang="en-US"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5" name="Picture 7" descr="HKim.jpg"/>
          <p:cNvPicPr>
            <a:picLocks noChangeAspect="1"/>
          </p:cNvPicPr>
          <p:nvPr/>
        </p:nvPicPr>
        <p:blipFill>
          <a:blip r:embed="rId3"/>
          <a:srcRect r="10001" b="39474"/>
          <a:stretch>
            <a:fillRect/>
          </a:stretch>
        </p:blipFill>
        <p:spPr bwMode="auto">
          <a:xfrm>
            <a:off x="1104900" y="4038600"/>
            <a:ext cx="541338" cy="600075"/>
          </a:xfrm>
          <a:prstGeom prst="rect">
            <a:avLst/>
          </a:prstGeom>
          <a:noFill/>
          <a:ln w="9525">
            <a:noFill/>
            <a:miter lim="800000"/>
            <a:headEnd/>
            <a:tailEnd/>
          </a:ln>
        </p:spPr>
      </p:pic>
      <p:pic>
        <p:nvPicPr>
          <p:cNvPr id="38916" name="Picture 9" descr="Aylward.jpg"/>
          <p:cNvPicPr>
            <a:picLocks noChangeAspect="1"/>
          </p:cNvPicPr>
          <p:nvPr/>
        </p:nvPicPr>
        <p:blipFill>
          <a:blip r:embed="rId4"/>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5"/>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nvGraphicFramePr>
        <p:xfrm>
          <a:off x="152400" y="685800"/>
          <a:ext cx="8762999" cy="5212700"/>
        </p:xfrm>
        <a:graphic>
          <a:graphicData uri="http://schemas.openxmlformats.org/drawingml/2006/table">
            <a:tbl>
              <a:tblPr>
                <a:tableStyleId>{35758FB7-9AC5-4552-8A53-C91805E547FA}</a:tableStyleId>
              </a:tblPr>
              <a:tblGrid>
                <a:gridCol w="878188"/>
                <a:gridCol w="708216"/>
                <a:gridCol w="982060"/>
                <a:gridCol w="936736"/>
                <a:gridCol w="666981"/>
                <a:gridCol w="1342464"/>
                <a:gridCol w="3248354"/>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r>
              <a:tr h="9906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Chris Gunter, PhD</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Marcus Autism Center</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Associate Director for Research</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Nature—Senior Editor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University of Alabama in Birmingham—Adjunct 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ASHG—Chair, Communications Committee</a:t>
                      </a:r>
                    </a:p>
                  </a:txBody>
                  <a:tcPr marL="0" marR="0" marT="0" marB="0" horzOverflow="overflow">
                    <a:solidFill>
                      <a:schemeClr val="tx2">
                        <a:lumMod val="40000"/>
                        <a:lumOff val="60000"/>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Spokesperson for science.</a:t>
                      </a:r>
                    </a:p>
                  </a:txBody>
                  <a:tcPr marL="0" marR="0" marT="0" marB="0" horzOverflow="overflow">
                    <a:solidFill>
                      <a:schemeClr val="tx2">
                        <a:lumMod val="40000"/>
                        <a:lumOff val="60000"/>
                      </a:schemeClr>
                    </a:solidFill>
                  </a:tcPr>
                </a:tc>
              </a:tr>
              <a:tr h="274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Paul A. Dawson, PhD</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Internal Medicine, Section on Gastroenterology, Wake Forest School of Medicine, Medical Center Boulevard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r>
                        <a:rPr lang="en-US" sz="900" b="1" i="0" cap="all" dirty="0" smtClean="0">
                          <a:solidFill>
                            <a:schemeClr val="dk1"/>
                          </a:solidFill>
                          <a:latin typeface="+mn-lt"/>
                          <a:ea typeface="+mn-ea"/>
                          <a:cs typeface="+mn-cs"/>
                        </a:rPr>
                        <a:t>BILE ACIDS, CHOLESTEROL METABOLISM, MOLECULAR CLONING, GENE EXPRESSION AND REGULATION, MOLECULAR GENETICS</a:t>
                      </a:r>
                    </a:p>
                    <a:p>
                      <a:r>
                        <a:rPr lang="en-US" sz="900" b="1" i="0" dirty="0" smtClean="0">
                          <a:solidFill>
                            <a:schemeClr val="dk1"/>
                          </a:solidFill>
                          <a:latin typeface="+mn-lt"/>
                          <a:ea typeface="+mn-ea"/>
                          <a:cs typeface="+mn-cs"/>
                        </a:rPr>
                        <a:t>Molecular Genetics of </a:t>
                      </a:r>
                      <a:r>
                        <a:rPr lang="en-US" sz="900" b="1" i="0" dirty="0" err="1" smtClean="0">
                          <a:solidFill>
                            <a:schemeClr val="dk1"/>
                          </a:solidFill>
                          <a:latin typeface="+mn-lt"/>
                          <a:ea typeface="+mn-ea"/>
                          <a:cs typeface="+mn-cs"/>
                        </a:rPr>
                        <a:t>Ileal</a:t>
                      </a:r>
                      <a:r>
                        <a:rPr lang="en-US" sz="900" b="1" i="0" dirty="0" smtClean="0">
                          <a:solidFill>
                            <a:schemeClr val="dk1"/>
                          </a:solidFill>
                          <a:latin typeface="+mn-lt"/>
                          <a:ea typeface="+mn-ea"/>
                          <a:cs typeface="+mn-cs"/>
                        </a:rPr>
                        <a:t> Bile Acid Transporter.</a:t>
                      </a:r>
                      <a:r>
                        <a:rPr lang="en-US" sz="900" b="0" i="0" dirty="0" smtClean="0">
                          <a:solidFill>
                            <a:schemeClr val="dk1"/>
                          </a:solidFill>
                          <a:latin typeface="+mn-lt"/>
                          <a:ea typeface="+mn-ea"/>
                          <a:cs typeface="+mn-cs"/>
                        </a:rPr>
                        <a:t> My lab identified and cloned the human </a:t>
                      </a:r>
                      <a:r>
                        <a:rPr lang="en-US" sz="900" b="0" i="0" dirty="0" err="1" smtClean="0">
                          <a:solidFill>
                            <a:schemeClr val="dk1"/>
                          </a:solidFill>
                          <a:latin typeface="+mn-lt"/>
                          <a:ea typeface="+mn-ea"/>
                          <a:cs typeface="+mn-cs"/>
                        </a:rPr>
                        <a:t>ileal</a:t>
                      </a:r>
                      <a:r>
                        <a:rPr lang="en-US" sz="900" b="0" i="0" dirty="0" smtClean="0">
                          <a:solidFill>
                            <a:schemeClr val="dk1"/>
                          </a:solidFill>
                          <a:latin typeface="+mn-lt"/>
                          <a:ea typeface="+mn-ea"/>
                          <a:cs typeface="+mn-cs"/>
                        </a:rPr>
                        <a:t> bile acid transporter </a:t>
                      </a:r>
                      <a:r>
                        <a:rPr lang="en-US" sz="900" b="0" i="0" dirty="0" err="1" smtClean="0">
                          <a:solidFill>
                            <a:schemeClr val="dk1"/>
                          </a:solidFill>
                          <a:latin typeface="+mn-lt"/>
                          <a:ea typeface="+mn-ea"/>
                          <a:cs typeface="+mn-cs"/>
                        </a:rPr>
                        <a:t>cDNA</a:t>
                      </a:r>
                      <a:r>
                        <a:rPr lang="en-US" sz="900" b="0" i="0" dirty="0" smtClean="0">
                          <a:solidFill>
                            <a:schemeClr val="dk1"/>
                          </a:solidFill>
                          <a:latin typeface="+mn-lt"/>
                          <a:ea typeface="+mn-ea"/>
                          <a:cs typeface="+mn-cs"/>
                        </a:rPr>
                        <a:t> and gene. These probes are being used to identify dysfunctional mutations in patients with bile acid </a:t>
                      </a:r>
                      <a:r>
                        <a:rPr lang="en-US" sz="900" b="0" i="0" dirty="0" err="1" smtClean="0">
                          <a:solidFill>
                            <a:schemeClr val="dk1"/>
                          </a:solidFill>
                          <a:latin typeface="+mn-lt"/>
                          <a:ea typeface="+mn-ea"/>
                          <a:cs typeface="+mn-cs"/>
                        </a:rPr>
                        <a:t>malabsorption</a:t>
                      </a:r>
                      <a:r>
                        <a:rPr lang="en-US" sz="900" b="0" i="0" dirty="0" smtClean="0">
                          <a:solidFill>
                            <a:schemeClr val="dk1"/>
                          </a:solidFill>
                          <a:latin typeface="+mn-lt"/>
                          <a:ea typeface="+mn-ea"/>
                          <a:cs typeface="+mn-cs"/>
                        </a:rPr>
                        <a:t>. Various classes of dysfunctional mutations in the </a:t>
                      </a:r>
                      <a:r>
                        <a:rPr lang="en-US" sz="900" b="0" i="0" dirty="0" err="1" smtClean="0">
                          <a:solidFill>
                            <a:schemeClr val="dk1"/>
                          </a:solidFill>
                          <a:latin typeface="+mn-lt"/>
                          <a:ea typeface="+mn-ea"/>
                          <a:cs typeface="+mn-cs"/>
                        </a:rPr>
                        <a:t>ileal</a:t>
                      </a:r>
                      <a:r>
                        <a:rPr lang="en-US" sz="900" b="0" i="0" dirty="0" smtClean="0">
                          <a:solidFill>
                            <a:schemeClr val="dk1"/>
                          </a:solidFill>
                          <a:latin typeface="+mn-lt"/>
                          <a:ea typeface="+mn-ea"/>
                          <a:cs typeface="+mn-cs"/>
                        </a:rPr>
                        <a:t> bile acid transporter gene have been identified. In addition to null mutations (i.e., splicing defects), we have also identified </a:t>
                      </a:r>
                      <a:r>
                        <a:rPr lang="en-US" sz="900" b="0" i="0" dirty="0" err="1" smtClean="0">
                          <a:solidFill>
                            <a:schemeClr val="dk1"/>
                          </a:solidFill>
                          <a:latin typeface="+mn-lt"/>
                          <a:ea typeface="+mn-ea"/>
                          <a:cs typeface="+mn-cs"/>
                        </a:rPr>
                        <a:t>missense</a:t>
                      </a:r>
                      <a:r>
                        <a:rPr lang="en-US" sz="900" b="0" i="0" dirty="0" smtClean="0">
                          <a:solidFill>
                            <a:schemeClr val="dk1"/>
                          </a:solidFill>
                          <a:latin typeface="+mn-lt"/>
                          <a:ea typeface="+mn-ea"/>
                          <a:cs typeface="+mn-cs"/>
                        </a:rPr>
                        <a:t> mutations that interfere with bile acid transporter processing and mechanism of action. The Class 2 mutations cause </a:t>
                      </a:r>
                      <a:r>
                        <a:rPr lang="en-US" sz="900" b="0" i="0" dirty="0" err="1" smtClean="0">
                          <a:solidFill>
                            <a:schemeClr val="dk1"/>
                          </a:solidFill>
                          <a:latin typeface="+mn-lt"/>
                          <a:ea typeface="+mn-ea"/>
                          <a:cs typeface="+mn-cs"/>
                        </a:rPr>
                        <a:t>misfolding</a:t>
                      </a:r>
                      <a:r>
                        <a:rPr lang="en-US" sz="900" b="0" i="0" dirty="0" smtClean="0">
                          <a:solidFill>
                            <a:schemeClr val="dk1"/>
                          </a:solidFill>
                          <a:latin typeface="+mn-lt"/>
                          <a:ea typeface="+mn-ea"/>
                          <a:cs typeface="+mn-cs"/>
                        </a:rPr>
                        <a:t> and ER retention of the transporter. More interesting are the Class 3 and 4 mutations that block bile acid transport at the substrate binding and solute translocation steps. The actions of these mutations are being studied to gain insight into the molecular mechanism of sodium-coupled solute transport. The association of these mutations with other gastrointestinal and lipid metabolism disorders including gallstone disease, irritable bowel syndrome, </a:t>
                      </a:r>
                      <a:r>
                        <a:rPr lang="en-US" sz="900" b="0" i="0" dirty="0" err="1" smtClean="0">
                          <a:solidFill>
                            <a:schemeClr val="dk1"/>
                          </a:solidFill>
                          <a:latin typeface="+mn-lt"/>
                          <a:ea typeface="+mn-ea"/>
                          <a:cs typeface="+mn-cs"/>
                        </a:rPr>
                        <a:t>hypocholesterolemia</a:t>
                      </a:r>
                      <a:r>
                        <a:rPr lang="en-US" sz="900" b="0" i="0" dirty="0" smtClean="0">
                          <a:solidFill>
                            <a:schemeClr val="dk1"/>
                          </a:solidFill>
                          <a:latin typeface="+mn-lt"/>
                          <a:ea typeface="+mn-ea"/>
                          <a:cs typeface="+mn-cs"/>
                        </a:rPr>
                        <a:t>, and </a:t>
                      </a:r>
                      <a:r>
                        <a:rPr lang="en-US" sz="900" b="0" i="0" dirty="0" err="1" smtClean="0">
                          <a:solidFill>
                            <a:schemeClr val="dk1"/>
                          </a:solidFill>
                          <a:latin typeface="+mn-lt"/>
                          <a:ea typeface="+mn-ea"/>
                          <a:cs typeface="+mn-cs"/>
                        </a:rPr>
                        <a:t>hypertriglyceridemia</a:t>
                      </a:r>
                      <a:r>
                        <a:rPr lang="en-US" sz="900" b="0" i="0" dirty="0" smtClean="0">
                          <a:solidFill>
                            <a:schemeClr val="dk1"/>
                          </a:solidFill>
                          <a:latin typeface="+mn-lt"/>
                          <a:ea typeface="+mn-ea"/>
                          <a:cs typeface="+mn-cs"/>
                        </a:rPr>
                        <a:t> is currently being investigated.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r>
              <a:tr h="10217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b="0" dirty="0" smtClean="0">
                          <a:latin typeface="+mn-lt"/>
                          <a:ea typeface="Calibri"/>
                        </a:rPr>
                        <a:t>Cheng-</a:t>
                      </a:r>
                      <a:r>
                        <a:rPr lang="en-US" sz="1100" b="0" dirty="0" err="1" smtClean="0">
                          <a:latin typeface="+mn-lt"/>
                          <a:ea typeface="Calibri"/>
                        </a:rPr>
                        <a:t>Kui</a:t>
                      </a:r>
                      <a:r>
                        <a:rPr lang="en-US" sz="1100" b="0" dirty="0" smtClean="0">
                          <a:latin typeface="+mn-lt"/>
                          <a:ea typeface="Calibri"/>
                        </a:rPr>
                        <a:t> Qu, MD, PhD</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Associate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January 2014</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900" dirty="0" smtClean="0"/>
                        <a:t>Case Comprehensive Cancer Center</a:t>
                      </a:r>
                      <a:br>
                        <a:rPr lang="en-US" sz="900" dirty="0" smtClean="0"/>
                      </a:br>
                      <a:r>
                        <a:rPr lang="en-US" sz="900" dirty="0" smtClean="0"/>
                        <a:t>Case Western Reserve University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r>
                        <a:rPr lang="en-US" sz="900" dirty="0" smtClean="0">
                          <a:solidFill>
                            <a:schemeClr val="dk1"/>
                          </a:solidFill>
                          <a:latin typeface="+mn-lt"/>
                          <a:ea typeface="+mn-ea"/>
                          <a:cs typeface="+mn-cs"/>
                        </a:rPr>
                        <a:t>His specific interests are in myeloid malignancies, with an emphasis on PTPN11/SHP-2</a:t>
                      </a:r>
                      <a:r>
                        <a:rPr lang="en-US" sz="900" baseline="0" dirty="0" smtClean="0">
                          <a:solidFill>
                            <a:schemeClr val="dk1"/>
                          </a:solidFill>
                          <a:latin typeface="+mn-lt"/>
                          <a:ea typeface="+mn-ea"/>
                          <a:cs typeface="+mn-cs"/>
                        </a:rPr>
                        <a:t> and</a:t>
                      </a:r>
                      <a:r>
                        <a:rPr lang="en-US" sz="900" dirty="0" smtClean="0">
                          <a:solidFill>
                            <a:schemeClr val="dk1"/>
                          </a:solidFill>
                          <a:latin typeface="+mn-lt"/>
                          <a:ea typeface="+mn-ea"/>
                          <a:cs typeface="+mn-cs"/>
                        </a:rPr>
                        <a:t> </a:t>
                      </a:r>
                      <a:r>
                        <a:rPr lang="en-US" sz="900" dirty="0" smtClean="0"/>
                        <a:t>cell signaling mechanisms that control hematopoietic stem cell function. Also focusing on the role of protein </a:t>
                      </a:r>
                      <a:r>
                        <a:rPr lang="en-US" sz="900" dirty="0" err="1" smtClean="0"/>
                        <a:t>phosphatases</a:t>
                      </a:r>
                      <a:r>
                        <a:rPr lang="en-US" sz="900" dirty="0" smtClean="0"/>
                        <a:t> in normal hematopoietic cell development and in </a:t>
                      </a:r>
                      <a:r>
                        <a:rPr lang="en-US" sz="900" dirty="0" err="1" smtClean="0"/>
                        <a:t>leukemogenesis</a:t>
                      </a:r>
                      <a:r>
                        <a:rPr lang="en-US" sz="900" dirty="0" smtClean="0"/>
                        <a:t>. </a:t>
                      </a:r>
                      <a:r>
                        <a:rPr lang="en-US" sz="900" dirty="0" smtClean="0">
                          <a:solidFill>
                            <a:schemeClr val="dk1"/>
                          </a:solidFill>
                          <a:latin typeface="+mn-lt"/>
                          <a:ea typeface="+mn-ea"/>
                          <a:cs typeface="+mn-cs"/>
                        </a:rPr>
                        <a:t>Works closely with Kevin Bunting and Himalee Sabnis.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r>
            </a:tbl>
          </a:graphicData>
        </a:graphic>
      </p:graphicFrame>
      <p:pic>
        <p:nvPicPr>
          <p:cNvPr id="38919" name="Picture 12" descr="bio_CKQu.jpg"/>
          <p:cNvPicPr>
            <a:picLocks noChangeAspect="1"/>
          </p:cNvPicPr>
          <p:nvPr/>
        </p:nvPicPr>
        <p:blipFill>
          <a:blip r:embed="rId6"/>
          <a:srcRect/>
          <a:stretch>
            <a:fillRect/>
          </a:stretch>
        </p:blipFill>
        <p:spPr bwMode="auto">
          <a:xfrm>
            <a:off x="1116013" y="4922838"/>
            <a:ext cx="533400" cy="630237"/>
          </a:xfrm>
          <a:prstGeom prst="rect">
            <a:avLst/>
          </a:prstGeom>
          <a:noFill/>
          <a:ln w="9525">
            <a:noFill/>
            <a:miter lim="800000"/>
            <a:headEnd/>
            <a:tailEnd/>
          </a:ln>
        </p:spPr>
      </p:pic>
      <p:pic>
        <p:nvPicPr>
          <p:cNvPr id="38920" name="Picture 13" descr="Chris Gunter.jpg"/>
          <p:cNvPicPr>
            <a:picLocks noChangeAspect="1"/>
          </p:cNvPicPr>
          <p:nvPr/>
        </p:nvPicPr>
        <p:blipFill>
          <a:blip r:embed="rId7"/>
          <a:srcRect l="8139" r="12791" b="23833"/>
          <a:stretch>
            <a:fillRect/>
          </a:stretch>
        </p:blipFill>
        <p:spPr bwMode="auto">
          <a:xfrm>
            <a:off x="1066800" y="1219200"/>
            <a:ext cx="571500" cy="684213"/>
          </a:xfrm>
          <a:prstGeom prst="rect">
            <a:avLst/>
          </a:prstGeom>
          <a:noFill/>
          <a:ln w="9525">
            <a:noFill/>
            <a:miter lim="800000"/>
            <a:headEnd/>
            <a:tailEnd/>
          </a:ln>
        </p:spPr>
      </p:pic>
      <p:pic>
        <p:nvPicPr>
          <p:cNvPr id="38921" name="Picture 14" descr="Dawson-Paul.jpg"/>
          <p:cNvPicPr>
            <a:picLocks noChangeAspect="1"/>
          </p:cNvPicPr>
          <p:nvPr/>
        </p:nvPicPr>
        <p:blipFill>
          <a:blip r:embed="rId8"/>
          <a:srcRect/>
          <a:stretch>
            <a:fillRect/>
          </a:stretch>
        </p:blipFill>
        <p:spPr bwMode="auto">
          <a:xfrm>
            <a:off x="1066800" y="2190750"/>
            <a:ext cx="601663" cy="622300"/>
          </a:xfrm>
          <a:prstGeom prst="rect">
            <a:avLst/>
          </a:prstGeom>
          <a:noFill/>
          <a:ln w="9525">
            <a:noFill/>
            <a:miter lim="800000"/>
            <a:headEnd/>
            <a:tailEnd/>
          </a:ln>
        </p:spPr>
      </p:pic>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sp>
        <p:nvSpPr>
          <p:cNvPr id="40962"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000" b="1" i="1" u="sng">
                <a:solidFill>
                  <a:srgbClr val="000000"/>
                </a:solidFill>
                <a:latin typeface="Calibri" pitchFamily="34" charset="0"/>
              </a:rPr>
              <a:t>*(continued):</a:t>
            </a:r>
            <a:r>
              <a:rPr lang="en-US" sz="2000" b="1">
                <a:solidFill>
                  <a:srgbClr val="000000"/>
                </a:solidFill>
                <a:latin typeface="Calibri" pitchFamily="34" charset="0"/>
              </a:rPr>
              <a:t> </a:t>
            </a:r>
            <a:r>
              <a:rPr lang="en-US" sz="2800" b="1">
                <a:solidFill>
                  <a:srgbClr val="000000"/>
                </a:solidFill>
                <a:latin typeface="Calibri" pitchFamily="34" charset="0"/>
              </a:rPr>
              <a:t/>
            </a:r>
            <a:br>
              <a:rPr lang="en-US" sz="2800" b="1">
                <a:solidFill>
                  <a:srgbClr val="000000"/>
                </a:solidFill>
                <a:latin typeface="Calibri" pitchFamily="34" charset="0"/>
              </a:rPr>
            </a:br>
            <a:endParaRPr lang="en-US" sz="2800" b="1">
              <a:solidFill>
                <a:srgbClr val="000000"/>
              </a:solidFill>
              <a:latin typeface="Calibri" pitchFamily="34" charset="0"/>
            </a:endParaRPr>
          </a:p>
        </p:txBody>
      </p:sp>
      <p:pic>
        <p:nvPicPr>
          <p:cNvPr id="40963" name="Picture 7" descr="HKim.jpg"/>
          <p:cNvPicPr>
            <a:picLocks noChangeAspect="1"/>
          </p:cNvPicPr>
          <p:nvPr/>
        </p:nvPicPr>
        <p:blipFill>
          <a:blip r:embed="rId3"/>
          <a:srcRect r="10001" b="39474"/>
          <a:stretch>
            <a:fillRect/>
          </a:stretch>
        </p:blipFill>
        <p:spPr bwMode="auto">
          <a:xfrm>
            <a:off x="1104900" y="4038600"/>
            <a:ext cx="541338" cy="600075"/>
          </a:xfrm>
          <a:prstGeom prst="rect">
            <a:avLst/>
          </a:prstGeom>
          <a:noFill/>
          <a:ln w="9525">
            <a:noFill/>
            <a:miter lim="800000"/>
            <a:headEnd/>
            <a:tailEnd/>
          </a:ln>
        </p:spPr>
      </p:pic>
      <p:pic>
        <p:nvPicPr>
          <p:cNvPr id="40964" name="Picture 9" descr="Aylward.jpg"/>
          <p:cNvPicPr>
            <a:picLocks noChangeAspect="1"/>
          </p:cNvPicPr>
          <p:nvPr/>
        </p:nvPicPr>
        <p:blipFill>
          <a:blip r:embed="rId4"/>
          <a:srcRect/>
          <a:stretch>
            <a:fillRect/>
          </a:stretch>
        </p:blipFill>
        <p:spPr bwMode="auto">
          <a:xfrm>
            <a:off x="1114425" y="1390650"/>
            <a:ext cx="533400" cy="711200"/>
          </a:xfrm>
          <a:prstGeom prst="rect">
            <a:avLst/>
          </a:prstGeom>
          <a:noFill/>
          <a:ln w="9525">
            <a:noFill/>
            <a:miter lim="800000"/>
            <a:headEnd/>
            <a:tailEnd/>
          </a:ln>
        </p:spPr>
      </p:pic>
      <p:pic>
        <p:nvPicPr>
          <p:cNvPr id="40965" name="Picture 10" descr="Baek-Kim.jpg"/>
          <p:cNvPicPr>
            <a:picLocks noChangeAspect="1"/>
          </p:cNvPicPr>
          <p:nvPr/>
        </p:nvPicPr>
        <p:blipFill>
          <a:blip r:embed="rId5"/>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nvGraphicFramePr>
        <p:xfrm>
          <a:off x="152400" y="685800"/>
          <a:ext cx="8762999" cy="5526640"/>
        </p:xfrm>
        <a:graphic>
          <a:graphicData uri="http://schemas.openxmlformats.org/drawingml/2006/table">
            <a:tbl>
              <a:tblPr>
                <a:tableStyleId>{35758FB7-9AC5-4552-8A53-C91805E547FA}</a:tableStyleId>
              </a:tblPr>
              <a:tblGrid>
                <a:gridCol w="878188"/>
                <a:gridCol w="708216"/>
                <a:gridCol w="982060"/>
                <a:gridCol w="936736"/>
                <a:gridCol w="666981"/>
                <a:gridCol w="1342464"/>
                <a:gridCol w="3248354"/>
              </a:tblGrid>
              <a:tr h="6755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bg2">
                        <a:lumMod val="75000"/>
                      </a:schemeClr>
                    </a:solidFill>
                  </a:tcPr>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Elizabeth “Beth” </a:t>
                      </a:r>
                      <a:r>
                        <a:rPr kumimoji="0" lang="en-US" sz="1100" b="0" i="0" u="none" strike="noStrike" cap="none" normalizeH="0" baseline="0" dirty="0" err="1" smtClean="0">
                          <a:ln>
                            <a:noFill/>
                          </a:ln>
                          <a:solidFill>
                            <a:srgbClr val="000000"/>
                          </a:solidFill>
                          <a:effectLst/>
                          <a:latin typeface="Calibri" pitchFamily="34" charset="0"/>
                          <a:cs typeface="Arial" charset="0"/>
                        </a:rPr>
                        <a:t>Stenger</a:t>
                      </a:r>
                      <a:r>
                        <a:rPr kumimoji="0" lang="en-US" sz="1100" b="0" i="0" u="none" strike="noStrike" cap="none" normalizeH="0" baseline="0" dirty="0" smtClean="0">
                          <a:ln>
                            <a:noFill/>
                          </a:ln>
                          <a:solidFill>
                            <a:srgbClr val="000000"/>
                          </a:solidFill>
                          <a:effectLst/>
                          <a:latin typeface="Calibri" pitchFamily="34" charset="0"/>
                          <a:cs typeface="Arial" charset="0"/>
                        </a:rPr>
                        <a:t>, MD</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Assistant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August 2013</a:t>
                      </a: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Children’s Hospital of Pittsburgh, University of Pittsburgh</a:t>
                      </a:r>
                    </a:p>
                  </a:txBody>
                  <a:tcPr marL="0" marR="0" marT="0" marB="0" horzOverflow="overflow">
                    <a:solidFill>
                      <a:schemeClr val="tx2">
                        <a:lumMod val="40000"/>
                        <a:lumOff val="60000"/>
                      </a:schemeClr>
                    </a:solidFill>
                  </a:tcPr>
                </a:tc>
                <a:tc>
                  <a:txBody>
                    <a:bodyPr/>
                    <a:lstStyle/>
                    <a:p>
                      <a:r>
                        <a:rPr lang="en-US" sz="900" dirty="0" smtClean="0"/>
                        <a:t>Enhanced IL-12 Production by </a:t>
                      </a:r>
                      <a:r>
                        <a:rPr lang="en-US" sz="900" dirty="0" err="1" smtClean="0"/>
                        <a:t>mTOR</a:t>
                      </a:r>
                      <a:r>
                        <a:rPr lang="en-US" sz="900" dirty="0" smtClean="0"/>
                        <a:t>-inhibited DC and Protection from GVHD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Brandon </a:t>
                      </a:r>
                      <a:r>
                        <a:rPr kumimoji="0" lang="en-US" sz="1100" u="none" strike="noStrike" cap="none" normalizeH="0" baseline="0" dirty="0" err="1" smtClean="0">
                          <a:ln>
                            <a:noFill/>
                          </a:ln>
                          <a:effectLst/>
                        </a:rPr>
                        <a:t>Aylward</a:t>
                      </a:r>
                      <a:r>
                        <a:rPr kumimoji="0" lang="en-US" sz="1100" u="none" strike="noStrike" cap="none" normalizeH="0" baseline="0" dirty="0" smtClean="0">
                          <a:ln>
                            <a:noFill/>
                          </a:ln>
                          <a:effectLst/>
                        </a:rPr>
                        <a:t>,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Neurosciences/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Cardiovascular Biology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Assistant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July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Cincinnati Children’s Hospital Medical Center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r>
                        <a:rPr lang="en-US" sz="900" dirty="0" smtClean="0"/>
                        <a:t>He received his doctoral degree in clinical child psychology with a minor in quantitative psychology from the University of Kansas and completed his </a:t>
                      </a:r>
                      <a:r>
                        <a:rPr lang="en-US" sz="900" dirty="0" err="1" smtClean="0"/>
                        <a:t>predoctoral</a:t>
                      </a:r>
                      <a:r>
                        <a:rPr lang="en-US" sz="900" dirty="0" smtClean="0"/>
                        <a:t> residency program at Cincinnati Children’s. His research interests encompass a broad range of health-related issues for children and adolescents within the context of pediatric psychology. To this end, his work has focused on three main areas: (1) predictors and correlates of children’s psychosocial, developmental and physical functioning in various chronic illness populations; (2) trends and correlates of adherence and self-management behaviors; and 3) use of advanced statistical methodology and innovative technology to examine predictors and outcomes for chronic health issues.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r>
              <a:tr h="1021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Baek Kim,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Center for Drug Discovery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Professor, Director, Children’s Center for Drug Discovery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May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University of Rochester Medical Center</a:t>
                      </a:r>
                      <a:br>
                        <a:rPr lang="en-US" sz="1000" dirty="0" smtClean="0"/>
                      </a:br>
                      <a:r>
                        <a:rPr lang="en-US" sz="1000" dirty="0" smtClean="0"/>
                        <a:t>School of Medicine and Dentistry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u="none" strike="noStrike" cap="none" normalizeH="0" baseline="0" dirty="0" smtClean="0">
                          <a:ln>
                            <a:noFill/>
                          </a:ln>
                          <a:effectLst/>
                        </a:rPr>
                        <a:t>His 20 years of experience in biochemical and </a:t>
                      </a:r>
                      <a:r>
                        <a:rPr kumimoji="0" lang="en-US" sz="900" u="none" strike="noStrike" cap="none" normalizeH="0" baseline="0" dirty="0" err="1" smtClean="0">
                          <a:ln>
                            <a:noFill/>
                          </a:ln>
                          <a:effectLst/>
                        </a:rPr>
                        <a:t>virological</a:t>
                      </a:r>
                      <a:r>
                        <a:rPr kumimoji="0" lang="en-US" sz="900" u="none" strike="noStrike" cap="none" normalizeH="0" baseline="0" dirty="0" smtClean="0">
                          <a:ln>
                            <a:noFill/>
                          </a:ln>
                          <a:effectLst/>
                        </a:rPr>
                        <a:t> research, which has been fully supported by NIH, has been focused on the replication process and cell tropism of HIV/AIDS and influenza virus, Recently, Dr. Kim has recently initiated </a:t>
                      </a:r>
                      <a:r>
                        <a:rPr kumimoji="0" lang="en-US" sz="900" u="none" strike="noStrike" cap="none" normalizeH="0" baseline="0" dirty="0" err="1" smtClean="0">
                          <a:ln>
                            <a:noFill/>
                          </a:ln>
                          <a:effectLst/>
                        </a:rPr>
                        <a:t>enzymological</a:t>
                      </a:r>
                      <a:r>
                        <a:rPr kumimoji="0" lang="en-US" sz="900" u="none" strike="noStrike" cap="none" normalizeH="0" baseline="0" dirty="0" smtClean="0">
                          <a:ln>
                            <a:noFill/>
                          </a:ln>
                          <a:effectLst/>
                        </a:rPr>
                        <a:t> and mechanistic research on WNV and Dengue RNA polymerases, which will be incorporated into the drug discovery programs of the center.</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r>
              <a:tr h="695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Hyunmi Kim, MD,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Neurosciences</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Pediatric Neurologist, Head of Children’s  Epilepsy Program</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April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University of Alabama in Birmingham</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u="none" strike="noStrike" cap="none" normalizeH="0" baseline="0" dirty="0" smtClean="0">
                          <a:ln>
                            <a:noFill/>
                          </a:ln>
                          <a:effectLst/>
                        </a:rPr>
                        <a:t>Pediatric neurology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schemeClr>
                    </a:solidFill>
                  </a:tcPr>
                </a:tc>
              </a:tr>
            </a:tbl>
          </a:graphicData>
        </a:graphic>
      </p:graphicFrame>
      <p:pic>
        <p:nvPicPr>
          <p:cNvPr id="40967" name="Picture 10" descr="HKim.jpg"/>
          <p:cNvPicPr>
            <a:picLocks noChangeAspect="1"/>
          </p:cNvPicPr>
          <p:nvPr/>
        </p:nvPicPr>
        <p:blipFill>
          <a:blip r:embed="rId3"/>
          <a:srcRect r="10001" b="39474"/>
          <a:stretch>
            <a:fillRect/>
          </a:stretch>
        </p:blipFill>
        <p:spPr bwMode="auto">
          <a:xfrm>
            <a:off x="1101725" y="5562600"/>
            <a:ext cx="541338" cy="600075"/>
          </a:xfrm>
          <a:prstGeom prst="rect">
            <a:avLst/>
          </a:prstGeom>
          <a:noFill/>
          <a:ln w="9525">
            <a:noFill/>
            <a:miter lim="800000"/>
            <a:headEnd/>
            <a:tailEnd/>
          </a:ln>
        </p:spPr>
      </p:pic>
      <p:pic>
        <p:nvPicPr>
          <p:cNvPr id="40968" name="Picture 11" descr="Aylward.jpg"/>
          <p:cNvPicPr>
            <a:picLocks noChangeAspect="1"/>
          </p:cNvPicPr>
          <p:nvPr/>
        </p:nvPicPr>
        <p:blipFill>
          <a:blip r:embed="rId4"/>
          <a:srcRect/>
          <a:stretch>
            <a:fillRect/>
          </a:stretch>
        </p:blipFill>
        <p:spPr bwMode="auto">
          <a:xfrm>
            <a:off x="1108075" y="2895600"/>
            <a:ext cx="533400" cy="711200"/>
          </a:xfrm>
          <a:prstGeom prst="rect">
            <a:avLst/>
          </a:prstGeom>
          <a:noFill/>
          <a:ln w="9525">
            <a:noFill/>
            <a:miter lim="800000"/>
            <a:headEnd/>
            <a:tailEnd/>
          </a:ln>
        </p:spPr>
      </p:pic>
      <p:pic>
        <p:nvPicPr>
          <p:cNvPr id="40969" name="Picture 12" descr="Baek-Kim.jpg"/>
          <p:cNvPicPr>
            <a:picLocks noChangeAspect="1"/>
          </p:cNvPicPr>
          <p:nvPr/>
        </p:nvPicPr>
        <p:blipFill>
          <a:blip r:embed="rId6"/>
          <a:srcRect/>
          <a:stretch>
            <a:fillRect/>
          </a:stretch>
        </p:blipFill>
        <p:spPr bwMode="auto">
          <a:xfrm>
            <a:off x="1085850" y="4516438"/>
            <a:ext cx="606425" cy="669925"/>
          </a:xfrm>
          <a:prstGeom prst="rect">
            <a:avLst/>
          </a:prstGeom>
          <a:noFill/>
          <a:ln w="9525">
            <a:noFill/>
            <a:miter lim="800000"/>
            <a:headEnd/>
            <a:tailEnd/>
          </a:ln>
        </p:spPr>
      </p:pic>
      <p:pic>
        <p:nvPicPr>
          <p:cNvPr id="40970" name="Picture 13" descr="Stenger_Elizabeth-152x152.jpg"/>
          <p:cNvPicPr>
            <a:picLocks noChangeAspect="1"/>
          </p:cNvPicPr>
          <p:nvPr/>
        </p:nvPicPr>
        <p:blipFill>
          <a:blip r:embed="rId7"/>
          <a:srcRect/>
          <a:stretch>
            <a:fillRect/>
          </a:stretch>
        </p:blipFill>
        <p:spPr bwMode="auto">
          <a:xfrm>
            <a:off x="1085850" y="1428750"/>
            <a:ext cx="571500" cy="571500"/>
          </a:xfrm>
          <a:prstGeom prst="rect">
            <a:avLst/>
          </a:prstGeom>
          <a:noFill/>
          <a:ln w="9525">
            <a:noFill/>
            <a:miter lim="800000"/>
            <a:headEnd/>
            <a:tailEnd/>
          </a:ln>
        </p:spPr>
      </p:pic>
      <p:sp>
        <p:nvSpPr>
          <p:cNvPr id="40971" name="TextBox 11"/>
          <p:cNvSpPr txBox="1">
            <a:spLocks noChangeArrowheads="1"/>
          </p:cNvSpPr>
          <p:nvPr/>
        </p:nvSpPr>
        <p:spPr bwMode="auto">
          <a:xfrm>
            <a:off x="152400" y="6400800"/>
            <a:ext cx="2895600" cy="276225"/>
          </a:xfrm>
          <a:prstGeom prst="rect">
            <a:avLst/>
          </a:prstGeom>
          <a:noFill/>
          <a:ln w="9525">
            <a:noFill/>
            <a:miter lim="800000"/>
            <a:headEnd/>
            <a:tailEnd/>
          </a:ln>
        </p:spPr>
        <p:txBody>
          <a:bodyPr>
            <a:spAutoFit/>
          </a:bodyPr>
          <a:lstStyle/>
          <a:p>
            <a:r>
              <a:rPr lang="en-US" sz="1200"/>
              <a:t>*Recruits for the past year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19200"/>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Times New Roman" pitchFamily="18"/>
              <a:cs typeface="+mn-cs"/>
            </a:endParaRPr>
          </a:p>
        </p:txBody>
      </p:sp>
      <p:cxnSp>
        <p:nvCxnSpPr>
          <p:cNvPr id="16386" name="Straight Connector 11"/>
          <p:cNvCxnSpPr>
            <a:cxnSpLocks noChangeShapeType="1"/>
          </p:cNvCxnSpPr>
          <p:nvPr/>
        </p:nvCxnSpPr>
        <p:spPr bwMode="auto">
          <a:xfrm rot="5400013">
            <a:off x="7373144" y="2382044"/>
            <a:ext cx="223838" cy="0"/>
          </a:xfrm>
          <a:prstGeom prst="straightConnector1">
            <a:avLst/>
          </a:prstGeom>
          <a:noFill/>
          <a:ln w="15873">
            <a:solidFill>
              <a:srgbClr val="000000"/>
            </a:solidFill>
            <a:round/>
            <a:headEnd/>
            <a:tailEnd/>
          </a:ln>
        </p:spPr>
      </p:cxnSp>
      <p:sp>
        <p:nvSpPr>
          <p:cNvPr id="16387" name="TextBox 12"/>
          <p:cNvSpPr txBox="1">
            <a:spLocks noChangeArrowheads="1"/>
          </p:cNvSpPr>
          <p:nvPr/>
        </p:nvSpPr>
        <p:spPr bwMode="auto">
          <a:xfrm>
            <a:off x="6858000" y="1676400"/>
            <a:ext cx="1350963" cy="646113"/>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Patrick Frias</a:t>
            </a:r>
          </a:p>
          <a:p>
            <a:r>
              <a:rPr lang="en-US" sz="1200" b="1">
                <a:solidFill>
                  <a:srgbClr val="000000"/>
                </a:solidFill>
                <a:latin typeface="Times New Roman" pitchFamily="18" charset="0"/>
              </a:rPr>
              <a:t>Chief, Children’s </a:t>
            </a:r>
          </a:p>
          <a:p>
            <a:r>
              <a:rPr lang="en-US" sz="1200" b="1">
                <a:solidFill>
                  <a:srgbClr val="000000"/>
                </a:solidFill>
                <a:latin typeface="Times New Roman" pitchFamily="18" charset="0"/>
              </a:rPr>
              <a:t>Physician Group</a:t>
            </a:r>
            <a:endParaRPr lang="en-US" sz="1400">
              <a:solidFill>
                <a:srgbClr val="000000"/>
              </a:solidFill>
              <a:latin typeface="Times New Roman" pitchFamily="18" charset="0"/>
            </a:endParaRPr>
          </a:p>
        </p:txBody>
      </p:sp>
      <p:sp>
        <p:nvSpPr>
          <p:cNvPr id="16388" name="TextBox 14"/>
          <p:cNvSpPr txBox="1">
            <a:spLocks noChangeArrowheads="1"/>
          </p:cNvSpPr>
          <p:nvPr/>
        </p:nvSpPr>
        <p:spPr bwMode="auto">
          <a:xfrm>
            <a:off x="3749675" y="1816100"/>
            <a:ext cx="2319338" cy="461963"/>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Barbara Stoll</a:t>
            </a:r>
          </a:p>
          <a:p>
            <a:r>
              <a:rPr lang="en-US" sz="1200" b="1">
                <a:solidFill>
                  <a:srgbClr val="000000"/>
                </a:solidFill>
                <a:latin typeface="Times New Roman" pitchFamily="18" charset="0"/>
              </a:rPr>
              <a:t>Chief , Department of Pediatrics</a:t>
            </a:r>
          </a:p>
        </p:txBody>
      </p:sp>
      <p:sp>
        <p:nvSpPr>
          <p:cNvPr id="16389" name="TextBox 33"/>
          <p:cNvSpPr txBox="1">
            <a:spLocks noChangeArrowheads="1"/>
          </p:cNvSpPr>
          <p:nvPr/>
        </p:nvSpPr>
        <p:spPr bwMode="auto">
          <a:xfrm>
            <a:off x="6019800" y="3200400"/>
            <a:ext cx="2184400" cy="461963"/>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Barbara Kilbourne</a:t>
            </a:r>
          </a:p>
          <a:p>
            <a:r>
              <a:rPr lang="en-US" sz="1200" b="1">
                <a:solidFill>
                  <a:srgbClr val="000000"/>
                </a:solidFill>
                <a:latin typeface="Times New Roman" pitchFamily="18" charset="0"/>
              </a:rPr>
              <a:t>Manager, Business Operations</a:t>
            </a:r>
            <a:endParaRPr lang="en-US" sz="1000" b="1">
              <a:solidFill>
                <a:srgbClr val="000000"/>
              </a:solidFill>
              <a:latin typeface="Times New Roman" pitchFamily="18" charset="0"/>
            </a:endParaRPr>
          </a:p>
        </p:txBody>
      </p:sp>
      <p:cxnSp>
        <p:nvCxnSpPr>
          <p:cNvPr id="16390" name="Straight Connector 44"/>
          <p:cNvCxnSpPr>
            <a:cxnSpLocks noChangeShapeType="1"/>
          </p:cNvCxnSpPr>
          <p:nvPr/>
        </p:nvCxnSpPr>
        <p:spPr bwMode="auto">
          <a:xfrm flipV="1">
            <a:off x="2563813" y="2773363"/>
            <a:ext cx="1054100" cy="168275"/>
          </a:xfrm>
          <a:prstGeom prst="straightConnector1">
            <a:avLst/>
          </a:prstGeom>
          <a:noFill/>
          <a:ln w="12701">
            <a:solidFill>
              <a:srgbClr val="000000"/>
            </a:solidFill>
            <a:round/>
            <a:headEnd/>
            <a:tailEnd/>
          </a:ln>
        </p:spPr>
      </p:cxnSp>
      <p:sp>
        <p:nvSpPr>
          <p:cNvPr id="16391" name="TextBox 46"/>
          <p:cNvSpPr txBox="1">
            <a:spLocks noChangeArrowheads="1"/>
          </p:cNvSpPr>
          <p:nvPr/>
        </p:nvSpPr>
        <p:spPr bwMode="auto">
          <a:xfrm>
            <a:off x="1311275" y="2870200"/>
            <a:ext cx="1749425" cy="461963"/>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Stacy Heilman</a:t>
            </a:r>
          </a:p>
          <a:p>
            <a:r>
              <a:rPr lang="en-US" sz="1200" b="1">
                <a:solidFill>
                  <a:srgbClr val="000000"/>
                </a:solidFill>
                <a:latin typeface="Times New Roman" pitchFamily="18" charset="0"/>
              </a:rPr>
              <a:t>Grants Advocate, Cores</a:t>
            </a:r>
          </a:p>
        </p:txBody>
      </p:sp>
      <p:sp>
        <p:nvSpPr>
          <p:cNvPr id="16392" name="TextBox 47"/>
          <p:cNvSpPr txBox="1">
            <a:spLocks noChangeArrowheads="1"/>
          </p:cNvSpPr>
          <p:nvPr/>
        </p:nvSpPr>
        <p:spPr bwMode="auto">
          <a:xfrm>
            <a:off x="1309688" y="2451100"/>
            <a:ext cx="708025" cy="461963"/>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TBN</a:t>
            </a:r>
          </a:p>
          <a:p>
            <a:r>
              <a:rPr lang="en-US" sz="1200" b="1">
                <a:solidFill>
                  <a:srgbClr val="000000"/>
                </a:solidFill>
                <a:latin typeface="Times New Roman" pitchFamily="18" charset="0"/>
              </a:rPr>
              <a:t>Finance</a:t>
            </a:r>
          </a:p>
        </p:txBody>
      </p:sp>
      <p:sp>
        <p:nvSpPr>
          <p:cNvPr id="16393" name="TextBox 48"/>
          <p:cNvSpPr txBox="1">
            <a:spLocks noChangeArrowheads="1"/>
          </p:cNvSpPr>
          <p:nvPr/>
        </p:nvSpPr>
        <p:spPr bwMode="auto">
          <a:xfrm>
            <a:off x="1300163" y="2024063"/>
            <a:ext cx="1716087" cy="461962"/>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Liz McCarty</a:t>
            </a:r>
          </a:p>
          <a:p>
            <a:r>
              <a:rPr lang="en-US" sz="1200" b="1">
                <a:solidFill>
                  <a:srgbClr val="000000"/>
                </a:solidFill>
                <a:latin typeface="Times New Roman" pitchFamily="18" charset="0"/>
              </a:rPr>
              <a:t>Clinical  Administrator</a:t>
            </a:r>
          </a:p>
        </p:txBody>
      </p:sp>
      <p:cxnSp>
        <p:nvCxnSpPr>
          <p:cNvPr id="16394" name="Straight Connector 50"/>
          <p:cNvCxnSpPr>
            <a:cxnSpLocks noChangeShapeType="1"/>
          </p:cNvCxnSpPr>
          <p:nvPr/>
        </p:nvCxnSpPr>
        <p:spPr bwMode="auto">
          <a:xfrm>
            <a:off x="990600" y="2438400"/>
            <a:ext cx="339725" cy="146050"/>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0" y="2078038"/>
            <a:ext cx="1028700" cy="304800"/>
          </a:xfrm>
          <a:prstGeom prst="rect">
            <a:avLst/>
          </a:prstGeom>
          <a:noFill/>
          <a:ln w="9525">
            <a:noFill/>
            <a:miter lim="800000"/>
            <a:headEnd/>
            <a:tailEnd/>
          </a:ln>
        </p:spPr>
        <p:txBody>
          <a:bodyPr wrap="none">
            <a:spAutoFit/>
          </a:bodyPr>
          <a:lstStyle/>
          <a:p>
            <a:r>
              <a:rPr lang="en-US" sz="1400">
                <a:solidFill>
                  <a:srgbClr val="000000"/>
                </a:solidFill>
                <a:latin typeface="Times New Roman" pitchFamily="18" charset="0"/>
              </a:rPr>
              <a:t>Tom Brems</a:t>
            </a:r>
          </a:p>
        </p:txBody>
      </p:sp>
      <p:sp>
        <p:nvSpPr>
          <p:cNvPr id="16396" name="TextBox 30"/>
          <p:cNvSpPr txBox="1">
            <a:spLocks noChangeArrowheads="1"/>
          </p:cNvSpPr>
          <p:nvPr/>
        </p:nvSpPr>
        <p:spPr bwMode="auto">
          <a:xfrm>
            <a:off x="3762375" y="2462213"/>
            <a:ext cx="1692275" cy="461962"/>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Paul Spearman</a:t>
            </a:r>
          </a:p>
          <a:p>
            <a:r>
              <a:rPr lang="en-US" sz="1200" b="1">
                <a:solidFill>
                  <a:srgbClr val="000000"/>
                </a:solidFill>
                <a:latin typeface="Times New Roman" pitchFamily="18" charset="0"/>
              </a:rPr>
              <a:t>Chief Research Officer</a:t>
            </a:r>
          </a:p>
        </p:txBody>
      </p:sp>
      <p:sp>
        <p:nvSpPr>
          <p:cNvPr id="16397" name="TextBox 41"/>
          <p:cNvSpPr txBox="1">
            <a:spLocks noChangeArrowheads="1"/>
          </p:cNvSpPr>
          <p:nvPr/>
        </p:nvSpPr>
        <p:spPr bwMode="auto">
          <a:xfrm>
            <a:off x="6829425" y="2438400"/>
            <a:ext cx="1955800" cy="461963"/>
          </a:xfrm>
          <a:prstGeom prst="rect">
            <a:avLst/>
          </a:prstGeom>
          <a:noFill/>
          <a:ln w="9525">
            <a:noFill/>
            <a:miter lim="800000"/>
            <a:headEnd/>
            <a:tailEnd/>
          </a:ln>
        </p:spPr>
        <p:txBody>
          <a:bodyPr wrap="none">
            <a:spAutoFit/>
          </a:bodyPr>
          <a:lstStyle/>
          <a:p>
            <a:r>
              <a:rPr lang="en-US" sz="1200" b="1">
                <a:solidFill>
                  <a:srgbClr val="000000"/>
                </a:solidFill>
                <a:latin typeface="Times New Roman" pitchFamily="18" charset="0"/>
              </a:rPr>
              <a:t>Kris Rogers</a:t>
            </a:r>
          </a:p>
          <a:p>
            <a:r>
              <a:rPr lang="en-US" sz="1200" b="1">
                <a:solidFill>
                  <a:srgbClr val="000000"/>
                </a:solidFill>
                <a:latin typeface="Times New Roman" pitchFamily="18" charset="0"/>
              </a:rPr>
              <a:t>Director, Clinical Research</a:t>
            </a:r>
          </a:p>
        </p:txBody>
      </p:sp>
      <p:cxnSp>
        <p:nvCxnSpPr>
          <p:cNvPr id="16398" name="Straight Connector 61"/>
          <p:cNvCxnSpPr>
            <a:cxnSpLocks noChangeShapeType="1"/>
          </p:cNvCxnSpPr>
          <p:nvPr/>
        </p:nvCxnSpPr>
        <p:spPr bwMode="auto">
          <a:xfrm flipV="1">
            <a:off x="2743200" y="2049463"/>
            <a:ext cx="882650" cy="160337"/>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rot="5400013">
            <a:off x="7269956" y="3833019"/>
            <a:ext cx="1774825" cy="7938"/>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219700" y="2209800"/>
            <a:ext cx="1562100" cy="420688"/>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7162800" y="4724400"/>
            <a:ext cx="1825625" cy="523875"/>
          </a:xfrm>
          <a:prstGeom prst="rect">
            <a:avLst/>
          </a:prstGeom>
          <a:noFill/>
          <a:ln w="9525">
            <a:noFill/>
            <a:miter lim="800000"/>
            <a:headEnd/>
            <a:tailEnd/>
          </a:ln>
        </p:spPr>
        <p:txBody>
          <a:bodyPr wrap="none">
            <a:spAutoFit/>
          </a:bodyPr>
          <a:lstStyle/>
          <a:p>
            <a:r>
              <a:rPr lang="en-US" sz="1400">
                <a:solidFill>
                  <a:srgbClr val="000000"/>
                </a:solidFill>
                <a:latin typeface="Times New Roman" pitchFamily="18" charset="0"/>
              </a:rPr>
              <a:t>Research Managers,</a:t>
            </a:r>
          </a:p>
          <a:p>
            <a:r>
              <a:rPr lang="en-US" sz="1400">
                <a:solidFill>
                  <a:srgbClr val="000000"/>
                </a:solidFill>
                <a:latin typeface="Times New Roman" pitchFamily="18" charset="0"/>
              </a:rPr>
              <a:t>Research Coordinators</a:t>
            </a:r>
          </a:p>
        </p:txBody>
      </p:sp>
      <p:cxnSp>
        <p:nvCxnSpPr>
          <p:cNvPr id="16402" name="Straight Connector 74"/>
          <p:cNvCxnSpPr>
            <a:cxnSpLocks noChangeShapeType="1"/>
          </p:cNvCxnSpPr>
          <p:nvPr/>
        </p:nvCxnSpPr>
        <p:spPr bwMode="auto">
          <a:xfrm rot="5400013">
            <a:off x="3987007" y="3232944"/>
            <a:ext cx="649287" cy="3175"/>
          </a:xfrm>
          <a:prstGeom prst="straightConnector1">
            <a:avLst/>
          </a:prstGeom>
          <a:noFill/>
          <a:ln w="19046">
            <a:solidFill>
              <a:srgbClr val="000000"/>
            </a:solidFill>
            <a:round/>
            <a:headEnd/>
            <a:tailEnd/>
          </a:ln>
        </p:spPr>
      </p:cxnSp>
      <p:cxnSp>
        <p:nvCxnSpPr>
          <p:cNvPr id="16403" name="Straight Connector 76"/>
          <p:cNvCxnSpPr>
            <a:cxnSpLocks noChangeShapeType="1"/>
          </p:cNvCxnSpPr>
          <p:nvPr/>
        </p:nvCxnSpPr>
        <p:spPr bwMode="auto">
          <a:xfrm>
            <a:off x="7054850" y="2959100"/>
            <a:ext cx="1100138" cy="6350"/>
          </a:xfrm>
          <a:prstGeom prst="straightConnector1">
            <a:avLst/>
          </a:prstGeom>
          <a:noFill/>
          <a:ln w="12701">
            <a:solidFill>
              <a:srgbClr val="000000"/>
            </a:solidFill>
            <a:round/>
            <a:headEnd/>
            <a:tailEnd/>
          </a:ln>
        </p:spPr>
      </p:cxnSp>
      <p:cxnSp>
        <p:nvCxnSpPr>
          <p:cNvPr id="16404" name="Straight Connector 80"/>
          <p:cNvCxnSpPr>
            <a:cxnSpLocks noChangeShapeType="1"/>
          </p:cNvCxnSpPr>
          <p:nvPr/>
        </p:nvCxnSpPr>
        <p:spPr bwMode="auto">
          <a:xfrm rot="5400013">
            <a:off x="6933406" y="3069432"/>
            <a:ext cx="239713" cy="0"/>
          </a:xfrm>
          <a:prstGeom prst="straightConnector1">
            <a:avLst/>
          </a:prstGeom>
          <a:noFill/>
          <a:ln w="12701">
            <a:solidFill>
              <a:srgbClr val="000000"/>
            </a:solidFill>
            <a:round/>
            <a:headEnd/>
            <a:tailEnd/>
          </a:ln>
        </p:spPr>
      </p:cxnSp>
      <p:cxnSp>
        <p:nvCxnSpPr>
          <p:cNvPr id="16405" name="Straight Connector 85"/>
          <p:cNvCxnSpPr>
            <a:cxnSpLocks noChangeShapeType="1"/>
          </p:cNvCxnSpPr>
          <p:nvPr/>
        </p:nvCxnSpPr>
        <p:spPr bwMode="auto">
          <a:xfrm rot="5400013">
            <a:off x="7442994" y="2921794"/>
            <a:ext cx="109537" cy="9525"/>
          </a:xfrm>
          <a:prstGeom prst="straightConnector1">
            <a:avLst/>
          </a:prstGeom>
          <a:noFill/>
          <a:ln w="12701">
            <a:solidFill>
              <a:srgbClr val="000000"/>
            </a:solidFill>
            <a:round/>
            <a:headEnd/>
            <a:tailEnd/>
          </a:ln>
        </p:spPr>
      </p:cxnSp>
      <p:sp>
        <p:nvSpPr>
          <p:cNvPr id="16406" name="TextBox 89"/>
          <p:cNvSpPr txBox="1">
            <a:spLocks noChangeArrowheads="1"/>
          </p:cNvSpPr>
          <p:nvPr/>
        </p:nvSpPr>
        <p:spPr bwMode="auto">
          <a:xfrm>
            <a:off x="228600" y="4724400"/>
            <a:ext cx="1066800" cy="461963"/>
          </a:xfrm>
          <a:prstGeom prst="rect">
            <a:avLst/>
          </a:prstGeom>
          <a:noFill/>
          <a:ln w="9525">
            <a:noFill/>
            <a:miter lim="800000"/>
            <a:headEnd/>
            <a:tailEnd/>
          </a:ln>
        </p:spPr>
        <p:txBody>
          <a:bodyPr>
            <a:spAutoFit/>
          </a:bodyPr>
          <a:lstStyle/>
          <a:p>
            <a:r>
              <a:rPr lang="en-US" sz="1200">
                <a:latin typeface="Times New Roman" pitchFamily="18" charset="0"/>
                <a:cs typeface="Times New Roman" pitchFamily="18" charset="0"/>
              </a:rPr>
              <a:t>Biostats Core</a:t>
            </a:r>
          </a:p>
          <a:p>
            <a:r>
              <a:rPr lang="en-US" sz="1200">
                <a:latin typeface="Times New Roman" pitchFamily="18" charset="0"/>
                <a:cs typeface="Times New Roman" pitchFamily="18" charset="0"/>
              </a:rPr>
              <a:t>GEMS Core</a:t>
            </a:r>
          </a:p>
        </p:txBody>
      </p:sp>
      <p:cxnSp>
        <p:nvCxnSpPr>
          <p:cNvPr id="16407" name="Straight Connector 90"/>
          <p:cNvCxnSpPr>
            <a:cxnSpLocks noChangeShapeType="1"/>
          </p:cNvCxnSpPr>
          <p:nvPr/>
        </p:nvCxnSpPr>
        <p:spPr bwMode="auto">
          <a:xfrm rot="16199987" flipH="1">
            <a:off x="373063" y="3878263"/>
            <a:ext cx="1671637" cy="20637"/>
          </a:xfrm>
          <a:prstGeom prst="straightConnector1">
            <a:avLst/>
          </a:prstGeom>
          <a:noFill/>
          <a:ln w="12701">
            <a:solidFill>
              <a:srgbClr val="000000"/>
            </a:solidFill>
            <a:round/>
            <a:headEnd/>
            <a:tailEnd/>
          </a:ln>
        </p:spPr>
      </p:cxnSp>
      <p:sp>
        <p:nvSpPr>
          <p:cNvPr id="26" name="Rectangle 113"/>
          <p:cNvSpPr/>
          <p:nvPr/>
        </p:nvSpPr>
        <p:spPr>
          <a:xfrm>
            <a:off x="2667000" y="3716338"/>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2000" kern="0">
                <a:solidFill>
                  <a:srgbClr val="000000"/>
                </a:solidFill>
                <a:latin typeface="Times New Roman" pitchFamily="18"/>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2000" kern="0">
                <a:solidFill>
                  <a:srgbClr val="000000"/>
                </a:solidFill>
                <a:latin typeface="Times New Roman" pitchFamily="18"/>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2000" kern="0">
              <a:solidFill>
                <a:srgbClr val="000000"/>
              </a:solidFill>
              <a:latin typeface="Times New Roman" pitchFamily="18"/>
              <a:cs typeface="+mn-cs"/>
            </a:endParaRP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400" kern="0">
                <a:solidFill>
                  <a:srgbClr val="000000"/>
                </a:solidFill>
                <a:latin typeface="Times New Roman" pitchFamily="18"/>
                <a:cs typeface="+mn-cs"/>
              </a:rPr>
              <a:t>Emory, Ga Tech, Morehouse</a:t>
            </a:r>
          </a:p>
        </p:txBody>
      </p:sp>
      <p:sp>
        <p:nvSpPr>
          <p:cNvPr id="16409" name="TextBox 120"/>
          <p:cNvSpPr txBox="1">
            <a:spLocks noChangeArrowheads="1"/>
          </p:cNvSpPr>
          <p:nvPr/>
        </p:nvSpPr>
        <p:spPr bwMode="auto">
          <a:xfrm>
            <a:off x="2362200" y="1371600"/>
            <a:ext cx="3949700" cy="400050"/>
          </a:xfrm>
          <a:prstGeom prst="rect">
            <a:avLst/>
          </a:prstGeom>
          <a:noFill/>
          <a:ln w="9525">
            <a:noFill/>
            <a:miter lim="800000"/>
            <a:headEnd/>
            <a:tailEnd/>
          </a:ln>
        </p:spPr>
        <p:txBody>
          <a:bodyPr wrap="none">
            <a:spAutoFit/>
          </a:bodyPr>
          <a:lstStyle/>
          <a:p>
            <a:r>
              <a:rPr lang="en-US" sz="2000">
                <a:solidFill>
                  <a:srgbClr val="000000"/>
                </a:solidFill>
                <a:latin typeface="Times New Roman" pitchFamily="18" charset="0"/>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p:cNvCxnSpPr>
          <p:nvPr/>
        </p:nvCxnSpPr>
        <p:spPr bwMode="auto">
          <a:xfrm flipV="1">
            <a:off x="1192213" y="3060700"/>
            <a:ext cx="157162" cy="1588"/>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4800600" y="2971800"/>
            <a:ext cx="1143000" cy="381000"/>
          </a:xfrm>
          <a:prstGeom prst="straightConnector1">
            <a:avLst/>
          </a:prstGeom>
          <a:noFill/>
          <a:ln w="19046">
            <a:solidFill>
              <a:srgbClr val="000000"/>
            </a:solidFill>
            <a:round/>
            <a:headEnd/>
            <a:tailEnd/>
          </a:ln>
        </p:spPr>
      </p:cxnSp>
      <p:cxnSp>
        <p:nvCxnSpPr>
          <p:cNvPr id="16413" name="Straight Connector 51"/>
          <p:cNvCxnSpPr>
            <a:cxnSpLocks noChangeShapeType="1"/>
          </p:cNvCxnSpPr>
          <p:nvPr/>
        </p:nvCxnSpPr>
        <p:spPr bwMode="auto">
          <a:xfrm rot="5400013">
            <a:off x="5745956" y="4617244"/>
            <a:ext cx="1774825" cy="7938"/>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308225" cy="307975"/>
          </a:xfrm>
          <a:prstGeom prst="rect">
            <a:avLst/>
          </a:prstGeom>
          <a:noFill/>
          <a:ln w="9525">
            <a:noFill/>
            <a:miter lim="800000"/>
            <a:headEnd/>
            <a:tailEnd/>
          </a:ln>
        </p:spPr>
        <p:txBody>
          <a:bodyPr wrap="none">
            <a:spAutoFit/>
          </a:bodyPr>
          <a:lstStyle/>
          <a:p>
            <a:r>
              <a:rPr lang="en-US" sz="1400">
                <a:solidFill>
                  <a:srgbClr val="000000"/>
                </a:solidFill>
                <a:latin typeface="Times New Roman" pitchFamily="18" charset="0"/>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Leadership</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sp>
        <p:nvSpPr>
          <p:cNvPr id="18434" name="Oval 33"/>
          <p:cNvSpPr>
            <a:spLocks noChangeArrowheads="1"/>
          </p:cNvSpPr>
          <p:nvPr/>
        </p:nvSpPr>
        <p:spPr bwMode="auto">
          <a:xfrm>
            <a:off x="5486400" y="914400"/>
            <a:ext cx="1279525" cy="1279525"/>
          </a:xfrm>
          <a:custGeom>
            <a:avLst/>
            <a:gdLst>
              <a:gd name="T0" fmla="*/ 639761 w 1279529"/>
              <a:gd name="T1" fmla="*/ 0 h 1279529"/>
              <a:gd name="T2" fmla="*/ 1279521 w 1279529"/>
              <a:gd name="T3" fmla="*/ 639761 h 1279529"/>
              <a:gd name="T4" fmla="*/ 639761 w 1279529"/>
              <a:gd name="T5" fmla="*/ 1279521 h 1279529"/>
              <a:gd name="T6" fmla="*/ 0 w 1279529"/>
              <a:gd name="T7" fmla="*/ 639761 h 1279529"/>
              <a:gd name="T8" fmla="*/ 187381 w 1279529"/>
              <a:gd name="T9" fmla="*/ 187381 h 1279529"/>
              <a:gd name="T10" fmla="*/ 187381 w 1279529"/>
              <a:gd name="T11" fmla="*/ 1092140 h 1279529"/>
              <a:gd name="T12" fmla="*/ 1092140 w 1279529"/>
              <a:gd name="T13" fmla="*/ 1092140 h 1279529"/>
              <a:gd name="T14" fmla="*/ 1092140 w 1279529"/>
              <a:gd name="T15" fmla="*/ 187381 h 1279529"/>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87383 w 1279529"/>
              <a:gd name="T25" fmla="*/ 187383 h 1279529"/>
              <a:gd name="T26" fmla="*/ 1092146 w 1279529"/>
              <a:gd name="T27" fmla="*/ 1092146 h 12795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79529" h="1279529">
                <a:moveTo>
                  <a:pt x="0" y="639765"/>
                </a:moveTo>
                <a:lnTo>
                  <a:pt x="0" y="639765"/>
                </a:lnTo>
                <a:cubicBezTo>
                  <a:pt x="0" y="286432"/>
                  <a:pt x="286432" y="0"/>
                  <a:pt x="639765" y="1"/>
                </a:cubicBezTo>
                <a:cubicBezTo>
                  <a:pt x="639765" y="1"/>
                  <a:pt x="639765" y="1"/>
                  <a:pt x="639765" y="1"/>
                </a:cubicBezTo>
                <a:cubicBezTo>
                  <a:pt x="993098" y="1"/>
                  <a:pt x="1279530" y="286433"/>
                  <a:pt x="1279530" y="639766"/>
                </a:cubicBezTo>
                <a:cubicBezTo>
                  <a:pt x="1279530" y="639766"/>
                  <a:pt x="1279529" y="639766"/>
                  <a:pt x="1279529" y="639766"/>
                </a:cubicBezTo>
                <a:lnTo>
                  <a:pt x="1279530" y="639767"/>
                </a:lnTo>
                <a:cubicBezTo>
                  <a:pt x="1279530" y="993099"/>
                  <a:pt x="993097" y="1279531"/>
                  <a:pt x="639765" y="1279532"/>
                </a:cubicBezTo>
                <a:cubicBezTo>
                  <a:pt x="286432" y="1279532"/>
                  <a:pt x="0" y="993099"/>
                  <a:pt x="0" y="639767"/>
                </a:cubicBezTo>
                <a:cubicBezTo>
                  <a:pt x="-1" y="639766"/>
                  <a:pt x="0" y="639766"/>
                  <a:pt x="0" y="639766"/>
                </a:cubicBezTo>
                <a:close/>
              </a:path>
            </a:pathLst>
          </a:custGeom>
          <a:solidFill>
            <a:srgbClr val="F7F0DE"/>
          </a:solidFill>
          <a:ln w="12701">
            <a:solidFill>
              <a:srgbClr val="92CDDC"/>
            </a:solidFill>
            <a:round/>
            <a:headEnd/>
            <a:tailEnd/>
          </a:ln>
        </p:spPr>
        <p:txBody>
          <a:bodyPr anchorCtr="1"/>
          <a:lstStyle/>
          <a:p>
            <a:pPr algn="ctr"/>
            <a:endParaRPr lang="en-US" sz="1000">
              <a:solidFill>
                <a:srgbClr val="000000"/>
              </a:solidFill>
              <a:latin typeface="Calibri" pitchFamily="34" charset="0"/>
              <a:cs typeface="Times New Roman" pitchFamily="18" charset="0"/>
            </a:endParaRPr>
          </a:p>
          <a:p>
            <a:pPr algn="ctr"/>
            <a:r>
              <a:rPr lang="en-US" sz="1000" b="1">
                <a:solidFill>
                  <a:srgbClr val="000000"/>
                </a:solidFill>
                <a:latin typeface="Calibri" pitchFamily="34" charset="0"/>
                <a:cs typeface="Times New Roman" pitchFamily="18" charset="0"/>
                <a:hlinkClick r:id="rId3"/>
              </a:rPr>
              <a:t>Marcus</a:t>
            </a:r>
          </a:p>
          <a:p>
            <a:pPr algn="ctr"/>
            <a:r>
              <a:rPr lang="en-US" sz="1000" b="1">
                <a:solidFill>
                  <a:srgbClr val="000000"/>
                </a:solidFill>
                <a:latin typeface="Calibri" pitchFamily="34" charset="0"/>
                <a:cs typeface="Times New Roman" pitchFamily="18" charset="0"/>
                <a:hlinkClick r:id="rId3"/>
              </a:rPr>
              <a:t>Autism Center</a:t>
            </a:r>
            <a:endParaRPr lang="en-US" b="1">
              <a:solidFill>
                <a:srgbClr val="000000"/>
              </a:solidFill>
            </a:endParaRPr>
          </a:p>
        </p:txBody>
      </p:sp>
      <p:sp>
        <p:nvSpPr>
          <p:cNvPr id="18435" name="Oval 39"/>
          <p:cNvSpPr>
            <a:spLocks noChangeArrowheads="1"/>
          </p:cNvSpPr>
          <p:nvPr/>
        </p:nvSpPr>
        <p:spPr bwMode="auto">
          <a:xfrm>
            <a:off x="6781800" y="1676400"/>
            <a:ext cx="1279525" cy="1279525"/>
          </a:xfrm>
          <a:custGeom>
            <a:avLst/>
            <a:gdLst>
              <a:gd name="T0" fmla="*/ 639761 w 1279529"/>
              <a:gd name="T1" fmla="*/ 0 h 1279529"/>
              <a:gd name="T2" fmla="*/ 1279521 w 1279529"/>
              <a:gd name="T3" fmla="*/ 639761 h 1279529"/>
              <a:gd name="T4" fmla="*/ 639761 w 1279529"/>
              <a:gd name="T5" fmla="*/ 1279521 h 1279529"/>
              <a:gd name="T6" fmla="*/ 0 w 1279529"/>
              <a:gd name="T7" fmla="*/ 639761 h 1279529"/>
              <a:gd name="T8" fmla="*/ 187381 w 1279529"/>
              <a:gd name="T9" fmla="*/ 187381 h 1279529"/>
              <a:gd name="T10" fmla="*/ 187381 w 1279529"/>
              <a:gd name="T11" fmla="*/ 1092140 h 1279529"/>
              <a:gd name="T12" fmla="*/ 1092140 w 1279529"/>
              <a:gd name="T13" fmla="*/ 1092140 h 1279529"/>
              <a:gd name="T14" fmla="*/ 1092140 w 1279529"/>
              <a:gd name="T15" fmla="*/ 187381 h 1279529"/>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87383 w 1279529"/>
              <a:gd name="T25" fmla="*/ 187383 h 1279529"/>
              <a:gd name="T26" fmla="*/ 1092146 w 1279529"/>
              <a:gd name="T27" fmla="*/ 1092146 h 12795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79529" h="1279529">
                <a:moveTo>
                  <a:pt x="0" y="639765"/>
                </a:moveTo>
                <a:lnTo>
                  <a:pt x="0" y="639765"/>
                </a:lnTo>
                <a:cubicBezTo>
                  <a:pt x="0" y="286432"/>
                  <a:pt x="286432" y="0"/>
                  <a:pt x="639765" y="1"/>
                </a:cubicBezTo>
                <a:cubicBezTo>
                  <a:pt x="639765" y="1"/>
                  <a:pt x="639765" y="1"/>
                  <a:pt x="639765" y="1"/>
                </a:cubicBezTo>
                <a:cubicBezTo>
                  <a:pt x="993098" y="1"/>
                  <a:pt x="1279530" y="286433"/>
                  <a:pt x="1279530" y="639766"/>
                </a:cubicBezTo>
                <a:cubicBezTo>
                  <a:pt x="1279530" y="639766"/>
                  <a:pt x="1279529" y="639766"/>
                  <a:pt x="1279529" y="639766"/>
                </a:cubicBezTo>
                <a:lnTo>
                  <a:pt x="1279530" y="639767"/>
                </a:lnTo>
                <a:cubicBezTo>
                  <a:pt x="1279530" y="993099"/>
                  <a:pt x="993097" y="1279531"/>
                  <a:pt x="639765" y="1279532"/>
                </a:cubicBezTo>
                <a:cubicBezTo>
                  <a:pt x="286432" y="1279532"/>
                  <a:pt x="0" y="993099"/>
                  <a:pt x="0" y="639767"/>
                </a:cubicBezTo>
                <a:cubicBezTo>
                  <a:pt x="-1" y="639766"/>
                  <a:pt x="0" y="639766"/>
                  <a:pt x="0" y="639766"/>
                </a:cubicBezTo>
                <a:close/>
              </a:path>
            </a:pathLst>
          </a:custGeom>
          <a:solidFill>
            <a:srgbClr val="F7F0DE"/>
          </a:solidFill>
          <a:ln w="12701">
            <a:solidFill>
              <a:srgbClr val="92CDDC"/>
            </a:solidFill>
            <a:round/>
            <a:headEnd/>
            <a:tailEnd/>
          </a:ln>
        </p:spPr>
        <p:txBody>
          <a:bodyPr/>
          <a:lstStyle/>
          <a:p>
            <a:pPr algn="ctr"/>
            <a:endParaRPr lang="en-US" sz="1000">
              <a:solidFill>
                <a:srgbClr val="000000"/>
              </a:solidFill>
              <a:latin typeface="Calibri" pitchFamily="34" charset="0"/>
              <a:cs typeface="Times New Roman" pitchFamily="18" charset="0"/>
            </a:endParaRPr>
          </a:p>
          <a:p>
            <a:pPr algn="ctr"/>
            <a:r>
              <a:rPr lang="en-US" sz="1000" b="1">
                <a:solidFill>
                  <a:srgbClr val="000000"/>
                </a:solidFill>
                <a:latin typeface="Calibri" pitchFamily="34" charset="0"/>
                <a:cs typeface="Times New Roman" pitchFamily="18" charset="0"/>
                <a:hlinkClick r:id="rId4"/>
              </a:rPr>
              <a:t>Pediatric Innovation</a:t>
            </a:r>
            <a:endParaRPr lang="en-US" sz="1100" b="1">
              <a:solidFill>
                <a:srgbClr val="000000"/>
              </a:solidFill>
            </a:endParaRPr>
          </a:p>
          <a:p>
            <a:pPr hangingPunct="0"/>
            <a:endParaRPr lang="en-US">
              <a:solidFill>
                <a:srgbClr val="000000"/>
              </a:solidFill>
            </a:endParaRPr>
          </a:p>
        </p:txBody>
      </p:sp>
      <p:sp>
        <p:nvSpPr>
          <p:cNvPr id="18436" name="Oval 40"/>
          <p:cNvSpPr>
            <a:spLocks noChangeArrowheads="1"/>
          </p:cNvSpPr>
          <p:nvPr/>
        </p:nvSpPr>
        <p:spPr bwMode="auto">
          <a:xfrm>
            <a:off x="7086600" y="3124200"/>
            <a:ext cx="1279525" cy="1279525"/>
          </a:xfrm>
          <a:custGeom>
            <a:avLst/>
            <a:gdLst>
              <a:gd name="T0" fmla="*/ 639761 w 1279529"/>
              <a:gd name="T1" fmla="*/ 0 h 1279529"/>
              <a:gd name="T2" fmla="*/ 1279521 w 1279529"/>
              <a:gd name="T3" fmla="*/ 639761 h 1279529"/>
              <a:gd name="T4" fmla="*/ 639761 w 1279529"/>
              <a:gd name="T5" fmla="*/ 1279521 h 1279529"/>
              <a:gd name="T6" fmla="*/ 0 w 1279529"/>
              <a:gd name="T7" fmla="*/ 639761 h 1279529"/>
              <a:gd name="T8" fmla="*/ 187381 w 1279529"/>
              <a:gd name="T9" fmla="*/ 187381 h 1279529"/>
              <a:gd name="T10" fmla="*/ 187381 w 1279529"/>
              <a:gd name="T11" fmla="*/ 1092140 h 1279529"/>
              <a:gd name="T12" fmla="*/ 1092140 w 1279529"/>
              <a:gd name="T13" fmla="*/ 1092140 h 1279529"/>
              <a:gd name="T14" fmla="*/ 1092140 w 1279529"/>
              <a:gd name="T15" fmla="*/ 187381 h 1279529"/>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87383 w 1279529"/>
              <a:gd name="T25" fmla="*/ 187383 h 1279529"/>
              <a:gd name="T26" fmla="*/ 1092146 w 1279529"/>
              <a:gd name="T27" fmla="*/ 1092146 h 12795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79529" h="1279529">
                <a:moveTo>
                  <a:pt x="0" y="639765"/>
                </a:moveTo>
                <a:lnTo>
                  <a:pt x="0" y="639765"/>
                </a:lnTo>
                <a:cubicBezTo>
                  <a:pt x="0" y="286432"/>
                  <a:pt x="286432" y="0"/>
                  <a:pt x="639765" y="1"/>
                </a:cubicBezTo>
                <a:cubicBezTo>
                  <a:pt x="639765" y="1"/>
                  <a:pt x="639765" y="1"/>
                  <a:pt x="639765" y="1"/>
                </a:cubicBezTo>
                <a:cubicBezTo>
                  <a:pt x="993098" y="1"/>
                  <a:pt x="1279530" y="286433"/>
                  <a:pt x="1279530" y="639766"/>
                </a:cubicBezTo>
                <a:cubicBezTo>
                  <a:pt x="1279530" y="639766"/>
                  <a:pt x="1279529" y="639766"/>
                  <a:pt x="1279529" y="639766"/>
                </a:cubicBezTo>
                <a:lnTo>
                  <a:pt x="1279530" y="639767"/>
                </a:lnTo>
                <a:cubicBezTo>
                  <a:pt x="1279530" y="993099"/>
                  <a:pt x="993097" y="1279531"/>
                  <a:pt x="639765" y="1279532"/>
                </a:cubicBezTo>
                <a:cubicBezTo>
                  <a:pt x="286432" y="1279532"/>
                  <a:pt x="0" y="993099"/>
                  <a:pt x="0" y="639767"/>
                </a:cubicBezTo>
                <a:cubicBezTo>
                  <a:pt x="-1" y="639766"/>
                  <a:pt x="0" y="639766"/>
                  <a:pt x="0" y="639766"/>
                </a:cubicBezTo>
                <a:close/>
              </a:path>
            </a:pathLst>
          </a:custGeom>
          <a:solidFill>
            <a:srgbClr val="F7F0DE"/>
          </a:solidFill>
          <a:ln w="12701">
            <a:solidFill>
              <a:srgbClr val="92CDDC"/>
            </a:solidFill>
            <a:round/>
            <a:headEnd/>
            <a:tailEnd/>
          </a:ln>
        </p:spPr>
        <p:txBody>
          <a:bodyPr/>
          <a:lstStyle/>
          <a:p>
            <a:pPr algn="ctr"/>
            <a:endParaRPr lang="en-US" sz="1000">
              <a:solidFill>
                <a:srgbClr val="000000"/>
              </a:solidFill>
              <a:latin typeface="Calibri" pitchFamily="34" charset="0"/>
              <a:cs typeface="Times New Roman" pitchFamily="18" charset="0"/>
            </a:endParaRPr>
          </a:p>
          <a:p>
            <a:pPr algn="ctr"/>
            <a:r>
              <a:rPr lang="en-US" sz="1000" b="1">
                <a:solidFill>
                  <a:srgbClr val="000000"/>
                </a:solidFill>
                <a:latin typeface="Calibri" pitchFamily="34" charset="0"/>
                <a:cs typeface="Times New Roman" pitchFamily="18" charset="0"/>
                <a:hlinkClick r:id="rId5"/>
              </a:rPr>
              <a:t>Immunology and Vaccines</a:t>
            </a:r>
            <a:endParaRPr lang="en-US" sz="1100" b="1">
              <a:solidFill>
                <a:srgbClr val="000000"/>
              </a:solidFill>
            </a:endParaRPr>
          </a:p>
          <a:p>
            <a:pPr hangingPunct="0"/>
            <a:endParaRPr lang="en-US">
              <a:solidFill>
                <a:srgbClr val="000000"/>
              </a:solidFill>
            </a:endParaRPr>
          </a:p>
        </p:txBody>
      </p:sp>
      <p:sp>
        <p:nvSpPr>
          <p:cNvPr id="7" name="Oval 45"/>
          <p:cNvSpPr/>
          <p:nvPr/>
        </p:nvSpPr>
        <p:spPr>
          <a:xfrm>
            <a:off x="4724400" y="4648200"/>
            <a:ext cx="1279525" cy="1279525"/>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a:lstStyle/>
          <a:p>
            <a:pPr algn="ctr" fontAlgn="auto">
              <a:spcBef>
                <a:spcPts val="0"/>
              </a:spcBef>
              <a:spcAft>
                <a:spcPts val="0"/>
              </a:spcAft>
              <a:defRPr sz="1800" b="0" i="0" u="none" strike="noStrike" kern="0" cap="none" spc="0" baseline="0">
                <a:solidFill>
                  <a:srgbClr val="000000"/>
                </a:solidFill>
                <a:uFillTx/>
              </a:defRPr>
            </a:pPr>
            <a:endParaRPr lang="en-US" sz="1000" kern="0" dirty="0">
              <a:solidFill>
                <a:srgbClr val="000000"/>
              </a:solidFill>
              <a:latin typeface="Calibri" pitchFamily="34"/>
              <a:ea typeface="Times New Roman" pitchFamily="18"/>
              <a:cs typeface="Times New Roman" pitchFamily="18"/>
            </a:endParaRPr>
          </a:p>
          <a:p>
            <a:pPr algn="ctr" fontAlgn="auto">
              <a:spcBef>
                <a:spcPts val="0"/>
              </a:spcBef>
              <a:spcAft>
                <a:spcPts val="0"/>
              </a:spcAft>
              <a:defRPr sz="1800" b="0" i="0" u="none" strike="noStrike" kern="0" cap="none" spc="0" baseline="0">
                <a:solidFill>
                  <a:srgbClr val="000000"/>
                </a:solidFill>
                <a:uFillTx/>
              </a:defRPr>
            </a:pPr>
            <a:r>
              <a:rPr lang="en-US" sz="1000" b="1" kern="0" dirty="0">
                <a:solidFill>
                  <a:srgbClr val="000000"/>
                </a:solidFill>
                <a:latin typeface="+mn-lt"/>
                <a:cs typeface="+mn-cs"/>
                <a:hlinkClick r:id="rId6"/>
              </a:rPr>
              <a:t>Center for CF and Airways Disease Research</a:t>
            </a:r>
            <a:endParaRPr lang="en-US" sz="1000" b="1"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endParaRPr lang="en-US" sz="1000" kern="0" dirty="0">
              <a:solidFill>
                <a:srgbClr val="000000"/>
              </a:solidFill>
              <a:latin typeface="Arial" pitchFamily="34"/>
              <a:cs typeface="Arial" pitchFamily="34"/>
            </a:endParaRPr>
          </a:p>
          <a:p>
            <a:pPr algn="ctr" fontAlgn="auto">
              <a:spcBef>
                <a:spcPts val="0"/>
              </a:spcBef>
              <a:spcAft>
                <a:spcPts val="0"/>
              </a:spcAft>
              <a:defRPr sz="1800" b="0" i="0" u="none" strike="noStrike" kern="0" cap="none" spc="0" baseline="0">
                <a:solidFill>
                  <a:srgbClr val="000000"/>
                </a:solidFill>
                <a:uFillTx/>
              </a:defRPr>
            </a:pPr>
            <a:endParaRPr lang="en-US" kern="0" dirty="0">
              <a:solidFill>
                <a:srgbClr val="000000"/>
              </a:solidFill>
              <a:latin typeface="Arial" pitchFamily="34"/>
              <a:cs typeface="Arial" pitchFamily="34"/>
            </a:endParaRPr>
          </a:p>
        </p:txBody>
      </p:sp>
      <p:sp>
        <p:nvSpPr>
          <p:cNvPr id="18438" name="Oval 46"/>
          <p:cNvSpPr>
            <a:spLocks noChangeArrowheads="1"/>
          </p:cNvSpPr>
          <p:nvPr/>
        </p:nvSpPr>
        <p:spPr bwMode="auto">
          <a:xfrm>
            <a:off x="3810000" y="914400"/>
            <a:ext cx="1371600" cy="1279525"/>
          </a:xfrm>
          <a:custGeom>
            <a:avLst/>
            <a:gdLst>
              <a:gd name="T0" fmla="*/ 685800 w 1371600"/>
              <a:gd name="T1" fmla="*/ 0 h 1279529"/>
              <a:gd name="T2" fmla="*/ 1371600 w 1371600"/>
              <a:gd name="T3" fmla="*/ 639761 h 1279529"/>
              <a:gd name="T4" fmla="*/ 685800 w 1371600"/>
              <a:gd name="T5" fmla="*/ 1279521 h 1279529"/>
              <a:gd name="T6" fmla="*/ 0 w 1371600"/>
              <a:gd name="T7" fmla="*/ 639761 h 1279529"/>
              <a:gd name="T8" fmla="*/ 200866 w 1371600"/>
              <a:gd name="T9" fmla="*/ 187381 h 1279529"/>
              <a:gd name="T10" fmla="*/ 200866 w 1371600"/>
              <a:gd name="T11" fmla="*/ 1092140 h 1279529"/>
              <a:gd name="T12" fmla="*/ 1170734 w 1371600"/>
              <a:gd name="T13" fmla="*/ 1092140 h 1279529"/>
              <a:gd name="T14" fmla="*/ 1170734 w 1371600"/>
              <a:gd name="T15" fmla="*/ 187381 h 1279529"/>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200866 w 1371600"/>
              <a:gd name="T25" fmla="*/ 187383 h 1279529"/>
              <a:gd name="T26" fmla="*/ 1170734 w 1371600"/>
              <a:gd name="T27" fmla="*/ 1092146 h 12795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71600" h="1279529">
                <a:moveTo>
                  <a:pt x="0" y="639765"/>
                </a:moveTo>
                <a:lnTo>
                  <a:pt x="0" y="639765"/>
                </a:lnTo>
                <a:cubicBezTo>
                  <a:pt x="0" y="286432"/>
                  <a:pt x="307043" y="0"/>
                  <a:pt x="685800" y="1"/>
                </a:cubicBezTo>
                <a:cubicBezTo>
                  <a:pt x="685800" y="1"/>
                  <a:pt x="685800" y="1"/>
                  <a:pt x="685800" y="1"/>
                </a:cubicBezTo>
                <a:cubicBezTo>
                  <a:pt x="1064557" y="1"/>
                  <a:pt x="1371600" y="286433"/>
                  <a:pt x="1371600" y="639766"/>
                </a:cubicBezTo>
                <a:cubicBezTo>
                  <a:pt x="1371600" y="639766"/>
                  <a:pt x="1371599" y="639766"/>
                  <a:pt x="1371599" y="639766"/>
                </a:cubicBezTo>
                <a:lnTo>
                  <a:pt x="1371600" y="639767"/>
                </a:lnTo>
                <a:cubicBezTo>
                  <a:pt x="1371600" y="993099"/>
                  <a:pt x="1064556" y="1279531"/>
                  <a:pt x="685800" y="1279532"/>
                </a:cubicBezTo>
                <a:cubicBezTo>
                  <a:pt x="307043" y="1279532"/>
                  <a:pt x="0" y="993099"/>
                  <a:pt x="0" y="639767"/>
                </a:cubicBezTo>
                <a:cubicBezTo>
                  <a:pt x="-1" y="639766"/>
                  <a:pt x="0" y="639766"/>
                  <a:pt x="0" y="639766"/>
                </a:cubicBezTo>
                <a:close/>
              </a:path>
            </a:pathLst>
          </a:custGeom>
          <a:solidFill>
            <a:srgbClr val="F7F0DE"/>
          </a:solidFill>
          <a:ln w="12701">
            <a:solidFill>
              <a:srgbClr val="92CDDC"/>
            </a:solidFill>
            <a:round/>
            <a:headEnd/>
            <a:tailEnd/>
          </a:ln>
        </p:spPr>
        <p:txBody>
          <a:bodyPr/>
          <a:lstStyle/>
          <a:p>
            <a:pPr algn="ctr"/>
            <a:endParaRPr lang="en-US" sz="1000">
              <a:solidFill>
                <a:srgbClr val="000000"/>
              </a:solidFill>
              <a:latin typeface="Calibri" pitchFamily="34" charset="0"/>
              <a:cs typeface="Times New Roman" pitchFamily="18" charset="0"/>
            </a:endParaRPr>
          </a:p>
          <a:p>
            <a:pPr algn="ctr"/>
            <a:r>
              <a:rPr lang="en-US" sz="1000" b="1">
                <a:solidFill>
                  <a:srgbClr val="000000"/>
                </a:solidFill>
                <a:latin typeface="Calibri" pitchFamily="34" charset="0"/>
                <a:cs typeface="Times New Roman" pitchFamily="18" charset="0"/>
                <a:hlinkClick r:id="rId7"/>
              </a:rPr>
              <a:t>Cardiovascular </a:t>
            </a:r>
            <a:endParaRPr lang="en-US" sz="1100" b="1">
              <a:solidFill>
                <a:srgbClr val="000000"/>
              </a:solidFill>
            </a:endParaRPr>
          </a:p>
          <a:p>
            <a:pPr algn="ctr" hangingPunct="0"/>
            <a:r>
              <a:rPr lang="en-US" sz="1000" b="1">
                <a:solidFill>
                  <a:srgbClr val="000000"/>
                </a:solidFill>
                <a:latin typeface="Calibri" pitchFamily="34" charset="0"/>
                <a:cs typeface="Times New Roman" pitchFamily="18" charset="0"/>
                <a:hlinkClick r:id="rId7"/>
              </a:rPr>
              <a:t>Biology</a:t>
            </a:r>
            <a:endParaRPr lang="en-US" sz="1100" b="1">
              <a:solidFill>
                <a:srgbClr val="000000"/>
              </a:solidFill>
            </a:endParaRPr>
          </a:p>
          <a:p>
            <a:pPr hangingPunct="0"/>
            <a:endParaRPr lang="en-US">
              <a:solidFill>
                <a:srgbClr val="000000"/>
              </a:solidFill>
            </a:endParaRPr>
          </a:p>
        </p:txBody>
      </p:sp>
      <p:sp>
        <p:nvSpPr>
          <p:cNvPr id="18439" name="Oval 47"/>
          <p:cNvSpPr>
            <a:spLocks noChangeArrowheads="1"/>
          </p:cNvSpPr>
          <p:nvPr/>
        </p:nvSpPr>
        <p:spPr bwMode="auto">
          <a:xfrm>
            <a:off x="1447800" y="4267200"/>
            <a:ext cx="1279525" cy="1279525"/>
          </a:xfrm>
          <a:custGeom>
            <a:avLst/>
            <a:gdLst>
              <a:gd name="T0" fmla="*/ 639761 w 1279529"/>
              <a:gd name="T1" fmla="*/ 0 h 1279529"/>
              <a:gd name="T2" fmla="*/ 1279521 w 1279529"/>
              <a:gd name="T3" fmla="*/ 639761 h 1279529"/>
              <a:gd name="T4" fmla="*/ 639761 w 1279529"/>
              <a:gd name="T5" fmla="*/ 1279521 h 1279529"/>
              <a:gd name="T6" fmla="*/ 0 w 1279529"/>
              <a:gd name="T7" fmla="*/ 639761 h 1279529"/>
              <a:gd name="T8" fmla="*/ 187381 w 1279529"/>
              <a:gd name="T9" fmla="*/ 187381 h 1279529"/>
              <a:gd name="T10" fmla="*/ 187381 w 1279529"/>
              <a:gd name="T11" fmla="*/ 1092140 h 1279529"/>
              <a:gd name="T12" fmla="*/ 1092140 w 1279529"/>
              <a:gd name="T13" fmla="*/ 1092140 h 1279529"/>
              <a:gd name="T14" fmla="*/ 1092140 w 1279529"/>
              <a:gd name="T15" fmla="*/ 187381 h 1279529"/>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87383 w 1279529"/>
              <a:gd name="T25" fmla="*/ 187383 h 1279529"/>
              <a:gd name="T26" fmla="*/ 1092146 w 1279529"/>
              <a:gd name="T27" fmla="*/ 1092146 h 12795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79529" h="1279529">
                <a:moveTo>
                  <a:pt x="0" y="639765"/>
                </a:moveTo>
                <a:lnTo>
                  <a:pt x="0" y="639765"/>
                </a:lnTo>
                <a:cubicBezTo>
                  <a:pt x="0" y="286432"/>
                  <a:pt x="286432" y="0"/>
                  <a:pt x="639765" y="1"/>
                </a:cubicBezTo>
                <a:cubicBezTo>
                  <a:pt x="639765" y="1"/>
                  <a:pt x="639765" y="1"/>
                  <a:pt x="639765" y="1"/>
                </a:cubicBezTo>
                <a:cubicBezTo>
                  <a:pt x="993098" y="1"/>
                  <a:pt x="1279530" y="286433"/>
                  <a:pt x="1279530" y="639766"/>
                </a:cubicBezTo>
                <a:cubicBezTo>
                  <a:pt x="1279530" y="639766"/>
                  <a:pt x="1279529" y="639766"/>
                  <a:pt x="1279529" y="639766"/>
                </a:cubicBezTo>
                <a:lnTo>
                  <a:pt x="1279530" y="639767"/>
                </a:lnTo>
                <a:cubicBezTo>
                  <a:pt x="1279530" y="993099"/>
                  <a:pt x="993097" y="1279531"/>
                  <a:pt x="639765" y="1279532"/>
                </a:cubicBezTo>
                <a:cubicBezTo>
                  <a:pt x="286432" y="1279532"/>
                  <a:pt x="0" y="993099"/>
                  <a:pt x="0" y="639767"/>
                </a:cubicBezTo>
                <a:cubicBezTo>
                  <a:pt x="-1" y="639766"/>
                  <a:pt x="0" y="639766"/>
                  <a:pt x="0" y="639766"/>
                </a:cubicBezTo>
                <a:close/>
              </a:path>
            </a:pathLst>
          </a:custGeom>
          <a:solidFill>
            <a:srgbClr val="F7F0DE"/>
          </a:solidFill>
          <a:ln w="12701">
            <a:solidFill>
              <a:srgbClr val="92CDDC"/>
            </a:solidFill>
            <a:round/>
            <a:headEnd/>
            <a:tailEnd/>
          </a:ln>
        </p:spPr>
        <p:txBody>
          <a:bodyPr/>
          <a:lstStyle/>
          <a:p>
            <a:pPr algn="ctr"/>
            <a:r>
              <a:rPr lang="en-US" sz="1000" b="1">
                <a:solidFill>
                  <a:srgbClr val="000000"/>
                </a:solidFill>
                <a:latin typeface="Calibri" pitchFamily="34" charset="0"/>
                <a:cs typeface="Times New Roman" pitchFamily="18" charset="0"/>
                <a:hlinkClick r:id="rId8"/>
              </a:rPr>
              <a:t>Clinical Outcomes Research and Public Health</a:t>
            </a:r>
            <a:endParaRPr lang="en-US" sz="1100" b="1">
              <a:solidFill>
                <a:srgbClr val="000000"/>
              </a:solidFill>
            </a:endParaRPr>
          </a:p>
          <a:p>
            <a:pPr hangingPunct="0"/>
            <a:endParaRPr lang="en-US">
              <a:solidFill>
                <a:srgbClr val="000000"/>
              </a:solidFill>
            </a:endParaRPr>
          </a:p>
        </p:txBody>
      </p:sp>
      <p:sp>
        <p:nvSpPr>
          <p:cNvPr id="10" name="Oval 48"/>
          <p:cNvSpPr/>
          <p:nvPr/>
        </p:nvSpPr>
        <p:spPr>
          <a:xfrm>
            <a:off x="2286000" y="914400"/>
            <a:ext cx="1371600" cy="1279525"/>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a:lstStyle/>
          <a:p>
            <a:pPr algn="ctr" fontAlgn="auto">
              <a:spcBef>
                <a:spcPts val="0"/>
              </a:spcBef>
              <a:spcAft>
                <a:spcPts val="0"/>
              </a:spcAft>
              <a:defRPr sz="1800" b="0" i="0" u="none" strike="noStrike" kern="0" cap="none" spc="0" baseline="0">
                <a:solidFill>
                  <a:srgbClr val="000000"/>
                </a:solidFill>
                <a:uFillTx/>
              </a:defRPr>
            </a:pPr>
            <a:endParaRPr lang="en-US" sz="1000" kern="0">
              <a:solidFill>
                <a:srgbClr val="000000"/>
              </a:solidFill>
              <a:latin typeface="Calibri" pitchFamily="34"/>
              <a:ea typeface="Times New Roman" pitchFamily="18"/>
              <a:cs typeface="Times New Roman" pitchFamily="18"/>
            </a:endParaRPr>
          </a:p>
          <a:p>
            <a:pPr algn="ctr" fontAlgn="auto">
              <a:spcBef>
                <a:spcPts val="0"/>
              </a:spcBef>
              <a:spcAft>
                <a:spcPts val="0"/>
              </a:spcAft>
              <a:defRPr sz="1800" b="0" i="0" u="none" strike="noStrike" kern="0" cap="none" spc="0" baseline="0">
                <a:solidFill>
                  <a:srgbClr val="000000"/>
                </a:solidFill>
                <a:uFillTx/>
              </a:defRPr>
            </a:pPr>
            <a:endParaRPr lang="en-US" sz="1000" kern="0">
              <a:solidFill>
                <a:srgbClr val="000000"/>
              </a:solidFill>
              <a:latin typeface="Calibri" pitchFamily="34"/>
              <a:ea typeface="Times New Roman" pitchFamily="18"/>
              <a:cs typeface="Times New Roman" pitchFamily="18"/>
            </a:endParaRPr>
          </a:p>
          <a:p>
            <a:pPr algn="ctr" fontAlgn="auto">
              <a:spcBef>
                <a:spcPts val="0"/>
              </a:spcBef>
              <a:spcAft>
                <a:spcPts val="0"/>
              </a:spcAft>
              <a:defRPr sz="1800" b="0" i="0" u="none" strike="noStrike" kern="0" cap="none" spc="0" baseline="0">
                <a:solidFill>
                  <a:srgbClr val="000000"/>
                </a:solidFill>
                <a:uFillTx/>
              </a:defRPr>
            </a:pPr>
            <a:r>
              <a:rPr lang="en-US" sz="1000" b="1" kern="0">
                <a:solidFill>
                  <a:srgbClr val="000000"/>
                </a:solidFill>
                <a:latin typeface="Calibri" pitchFamily="34"/>
                <a:ea typeface="Times New Roman" pitchFamily="18"/>
                <a:cs typeface="Times New Roman" pitchFamily="18"/>
                <a:hlinkClick r:id="rId9"/>
              </a:rPr>
              <a:t>Pediatric Nanomedicine</a:t>
            </a:r>
            <a:endParaRPr lang="en-US" sz="1100" b="1" kern="0">
              <a:solidFill>
                <a:srgbClr val="000000"/>
              </a:solidFill>
              <a:latin typeface="Arial" pitchFamily="34"/>
              <a:cs typeface="Arial" pitchFamily="34"/>
            </a:endParaRPr>
          </a:p>
          <a:p>
            <a:pPr fontAlgn="auto" hangingPunct="0">
              <a:spcBef>
                <a:spcPts val="0"/>
              </a:spcBef>
              <a:spcAft>
                <a:spcPts val="0"/>
              </a:spcAft>
              <a:defRPr sz="1800" b="0" i="0" u="none" strike="noStrike" kern="0" cap="none" spc="0" baseline="0">
                <a:solidFill>
                  <a:srgbClr val="000000"/>
                </a:solidFill>
                <a:uFillTx/>
              </a:defRPr>
            </a:pPr>
            <a:endParaRPr lang="en-US" kern="0">
              <a:solidFill>
                <a:srgbClr val="000000"/>
              </a:solidFill>
              <a:latin typeface="Arial" pitchFamily="34"/>
              <a:cs typeface="Arial" pitchFamily="34"/>
            </a:endParaRPr>
          </a:p>
        </p:txBody>
      </p:sp>
      <p:sp>
        <p:nvSpPr>
          <p:cNvPr id="11" name="Oval 49"/>
          <p:cNvSpPr/>
          <p:nvPr/>
        </p:nvSpPr>
        <p:spPr>
          <a:xfrm>
            <a:off x="3048000" y="4648200"/>
            <a:ext cx="1279525" cy="1279525"/>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a:lstStyle/>
          <a:p>
            <a:pPr algn="ctr" fontAlgn="auto">
              <a:spcBef>
                <a:spcPts val="0"/>
              </a:spcBef>
              <a:spcAft>
                <a:spcPts val="0"/>
              </a:spcAft>
              <a:defRPr sz="1800" b="0" i="0" u="none" strike="noStrike" kern="0" cap="none" spc="0" baseline="0">
                <a:solidFill>
                  <a:srgbClr val="000000"/>
                </a:solidFill>
                <a:uFillTx/>
              </a:defRPr>
            </a:pPr>
            <a:endParaRPr lang="en-US" sz="1000" kern="0">
              <a:solidFill>
                <a:srgbClr val="000000"/>
              </a:solidFill>
              <a:latin typeface="Calibri" pitchFamily="34"/>
              <a:ea typeface="Times New Roman" pitchFamily="18"/>
              <a:cs typeface="Times New Roman" pitchFamily="18"/>
            </a:endParaRPr>
          </a:p>
          <a:p>
            <a:pPr algn="ctr" fontAlgn="auto">
              <a:spcBef>
                <a:spcPts val="0"/>
              </a:spcBef>
              <a:spcAft>
                <a:spcPts val="0"/>
              </a:spcAft>
              <a:defRPr sz="1800" b="0" i="0" u="none" strike="noStrike" kern="0" cap="none" spc="0" baseline="0">
                <a:solidFill>
                  <a:srgbClr val="000000"/>
                </a:solidFill>
                <a:uFillTx/>
              </a:defRPr>
            </a:pPr>
            <a:endParaRPr lang="en-US" sz="1000" kern="0">
              <a:solidFill>
                <a:srgbClr val="000000"/>
              </a:solidFill>
              <a:latin typeface="Calibri" pitchFamily="34"/>
              <a:ea typeface="Times New Roman" pitchFamily="18"/>
              <a:cs typeface="Times New Roman" pitchFamily="18"/>
            </a:endParaRPr>
          </a:p>
          <a:p>
            <a:pPr algn="ctr" fontAlgn="auto">
              <a:spcBef>
                <a:spcPts val="0"/>
              </a:spcBef>
              <a:spcAft>
                <a:spcPts val="0"/>
              </a:spcAft>
              <a:defRPr sz="1800" b="0" i="0" u="none" strike="noStrike" kern="0" cap="none" spc="0" baseline="0">
                <a:solidFill>
                  <a:srgbClr val="000000"/>
                </a:solidFill>
                <a:uFillTx/>
              </a:defRPr>
            </a:pPr>
            <a:r>
              <a:rPr lang="en-US" sz="1000" b="1" kern="0">
                <a:solidFill>
                  <a:srgbClr val="000000"/>
                </a:solidFill>
                <a:latin typeface="Calibri" pitchFamily="34"/>
                <a:ea typeface="Times New Roman" pitchFamily="18"/>
                <a:cs typeface="Times New Roman" pitchFamily="18"/>
                <a:hlinkClick r:id="rId10"/>
              </a:rPr>
              <a:t>Aflac Cancer Center</a:t>
            </a:r>
            <a:endParaRPr lang="en-US" sz="1100" b="1" kern="0">
              <a:solidFill>
                <a:srgbClr val="000000"/>
              </a:solidFill>
              <a:latin typeface="Arial" pitchFamily="34"/>
              <a:cs typeface="Arial" pitchFamily="34"/>
            </a:endParaRPr>
          </a:p>
          <a:p>
            <a:pPr fontAlgn="auto" hangingPunct="0">
              <a:spcBef>
                <a:spcPts val="0"/>
              </a:spcBef>
              <a:spcAft>
                <a:spcPts val="0"/>
              </a:spcAft>
              <a:defRPr sz="1800" b="0" i="0" u="none" strike="noStrike" kern="0" cap="none" spc="0" baseline="0">
                <a:solidFill>
                  <a:srgbClr val="000000"/>
                </a:solidFill>
                <a:uFillTx/>
              </a:defRPr>
            </a:pPr>
            <a:endParaRPr lang="en-US" kern="0">
              <a:solidFill>
                <a:srgbClr val="000000"/>
              </a:solidFill>
              <a:latin typeface="Arial" pitchFamily="34"/>
              <a:cs typeface="Arial" pitchFamily="34"/>
            </a:endParaRPr>
          </a:p>
        </p:txBody>
      </p:sp>
      <p:sp>
        <p:nvSpPr>
          <p:cNvPr id="12" name="Oval 220"/>
          <p:cNvSpPr/>
          <p:nvPr/>
        </p:nvSpPr>
        <p:spPr>
          <a:xfrm>
            <a:off x="6172200" y="4419600"/>
            <a:ext cx="1447800" cy="1371600"/>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a:lstStyle/>
          <a:p>
            <a:pPr algn="ctr" fontAlgn="auto">
              <a:spcBef>
                <a:spcPts val="0"/>
              </a:spcBef>
              <a:spcAft>
                <a:spcPts val="0"/>
              </a:spcAft>
              <a:defRPr sz="1800" b="0" i="0" u="none" strike="noStrike" kern="0" cap="none" spc="0" baseline="0">
                <a:solidFill>
                  <a:srgbClr val="000000"/>
                </a:solidFill>
                <a:uFillTx/>
              </a:defRPr>
            </a:pPr>
            <a:endParaRPr lang="en-US" sz="1000" b="1" kern="0" dirty="0">
              <a:solidFill>
                <a:srgbClr val="000000"/>
              </a:solidFill>
              <a:latin typeface="Calibri" pitchFamily="34"/>
              <a:ea typeface="Times New Roman" pitchFamily="18"/>
              <a:cs typeface="Times New Roman" pitchFamily="18"/>
            </a:endParaRPr>
          </a:p>
          <a:p>
            <a:pPr algn="ctr" fontAlgn="auto">
              <a:spcBef>
                <a:spcPts val="0"/>
              </a:spcBef>
              <a:spcAft>
                <a:spcPts val="0"/>
              </a:spcAft>
              <a:defRPr sz="1800" b="0" i="0" u="none" strike="noStrike" kern="0" cap="none" spc="0" baseline="0">
                <a:solidFill>
                  <a:srgbClr val="000000"/>
                </a:solidFill>
                <a:uFillTx/>
              </a:defRPr>
            </a:pPr>
            <a:r>
              <a:rPr lang="en-US" sz="1000" b="1" kern="0" dirty="0">
                <a:solidFill>
                  <a:srgbClr val="000000"/>
                </a:solidFill>
                <a:latin typeface="Calibri" pitchFamily="34"/>
                <a:ea typeface="Times New Roman" pitchFamily="18"/>
                <a:cs typeface="Times New Roman" pitchFamily="18"/>
                <a:hlinkClick r:id="rId11"/>
              </a:rPr>
              <a:t>Transplantation &amp; Immune-mediated Disorders </a:t>
            </a:r>
            <a:endParaRPr lang="en-US" sz="1100" b="1" kern="0" dirty="0">
              <a:solidFill>
                <a:srgbClr val="000000"/>
              </a:solidFill>
              <a:latin typeface="Arial" pitchFamily="34"/>
              <a:cs typeface="Arial" pitchFamily="34"/>
            </a:endParaRPr>
          </a:p>
          <a:p>
            <a:pPr fontAlgn="auto" hangingPunct="0">
              <a:spcBef>
                <a:spcPts val="0"/>
              </a:spcBef>
              <a:spcAft>
                <a:spcPts val="0"/>
              </a:spcAft>
              <a:defRPr sz="1800" b="0" i="0" u="none" strike="noStrike" kern="0" cap="none" spc="0" baseline="0">
                <a:solidFill>
                  <a:srgbClr val="000000"/>
                </a:solidFill>
                <a:uFillTx/>
              </a:defRPr>
            </a:pPr>
            <a:endParaRPr lang="en-US" kern="0" dirty="0">
              <a:solidFill>
                <a:srgbClr val="000000"/>
              </a:solidFill>
              <a:latin typeface="Arial" pitchFamily="34"/>
              <a:cs typeface="Arial" pitchFamily="34"/>
            </a:endParaRPr>
          </a:p>
        </p:txBody>
      </p:sp>
      <p:sp>
        <p:nvSpPr>
          <p:cNvPr id="18443" name="Rectangle 21"/>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r>
              <a:rPr lang="en-US">
                <a:solidFill>
                  <a:srgbClr val="000000"/>
                </a:solidFill>
              </a:rPr>
              <a:t/>
            </a:r>
            <a:br>
              <a:rPr lang="en-US">
                <a:solidFill>
                  <a:srgbClr val="000000"/>
                </a:solidFill>
              </a:rPr>
            </a:br>
            <a:endParaRPr lang="en-US">
              <a:solidFill>
                <a:srgbClr val="000000"/>
              </a:solidFill>
            </a:endParaRPr>
          </a:p>
          <a:p>
            <a:pPr hangingPunct="0"/>
            <a:endParaRPr lang="en-US">
              <a:solidFill>
                <a:srgbClr val="000000"/>
              </a:solidFill>
            </a:endParaRPr>
          </a:p>
        </p:txBody>
      </p:sp>
      <p:sp>
        <p:nvSpPr>
          <p:cNvPr id="18444" name="Rectangle 23"/>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r>
              <a:rPr lang="en-US" sz="2400">
                <a:solidFill>
                  <a:srgbClr val="000000"/>
                </a:solidFill>
                <a:latin typeface="Perpetua Titling MT" pitchFamily="18" charset="0"/>
                <a:cs typeface="Times New Roman" pitchFamily="18" charset="0"/>
              </a:rPr>
              <a:t> </a:t>
            </a:r>
            <a:endParaRPr lang="en-US" sz="1100">
              <a:solidFill>
                <a:srgbClr val="000000"/>
              </a:solidFill>
            </a:endParaRPr>
          </a:p>
          <a:p>
            <a:pPr hangingPunct="0"/>
            <a:endParaRPr lang="en-US">
              <a:solidFill>
                <a:srgbClr val="000000"/>
              </a:solidFill>
            </a:endParaRPr>
          </a:p>
        </p:txBody>
      </p:sp>
      <p:sp>
        <p:nvSpPr>
          <p:cNvPr id="18445" name="Rectangle 36"/>
          <p:cNvSpPr>
            <a:spLocks noChangeArrowheads="1"/>
          </p:cNvSpPr>
          <p:nvPr/>
        </p:nvSpPr>
        <p:spPr bwMode="auto">
          <a:xfrm>
            <a:off x="304800" y="228600"/>
            <a:ext cx="8458200" cy="584200"/>
          </a:xfrm>
          <a:prstGeom prst="rect">
            <a:avLst/>
          </a:prstGeom>
          <a:noFill/>
          <a:ln w="9525">
            <a:noFill/>
            <a:miter lim="800000"/>
            <a:headEnd/>
            <a:tailEnd/>
          </a:ln>
        </p:spPr>
        <p:txBody>
          <a:bodyPr anchorCtr="1">
            <a:spAutoFit/>
          </a:bodyPr>
          <a:lstStyle/>
          <a:p>
            <a:pPr algn="ctr"/>
            <a:r>
              <a:rPr lang="en-US" sz="3200" b="1" u="sng">
                <a:solidFill>
                  <a:srgbClr val="000000"/>
                </a:solidFill>
                <a:latin typeface="Calibri" pitchFamily="34" charset="0"/>
              </a:rPr>
              <a:t>Emory+Children’s Pediatric Research Centers*</a:t>
            </a:r>
            <a:endParaRPr lang="en-US" sz="320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461963"/>
          </a:xfrm>
          <a:prstGeom prst="rect">
            <a:avLst/>
          </a:prstGeom>
          <a:noFill/>
          <a:ln w="9525">
            <a:noFill/>
            <a:miter lim="800000"/>
            <a:headEnd/>
            <a:tailEnd/>
          </a:ln>
        </p:spPr>
        <p:txBody>
          <a:bodyPr anchorCtr="1">
            <a:spAutoFit/>
          </a:bodyPr>
          <a:lstStyle/>
          <a:p>
            <a:pPr algn="ctr"/>
            <a:r>
              <a:rPr lang="en-US" sz="1200">
                <a:solidFill>
                  <a:srgbClr val="000000"/>
                </a:solidFill>
                <a:latin typeface="Calibri" pitchFamily="34" charset="0"/>
              </a:rPr>
              <a:t>*For more information, please see center WebPages</a:t>
            </a:r>
          </a:p>
        </p:txBody>
      </p:sp>
      <p:sp>
        <p:nvSpPr>
          <p:cNvPr id="18447" name="Oval 42"/>
          <p:cNvSpPr>
            <a:spLocks noChangeArrowheads="1"/>
          </p:cNvSpPr>
          <p:nvPr/>
        </p:nvSpPr>
        <p:spPr bwMode="auto">
          <a:xfrm>
            <a:off x="914400" y="1524000"/>
            <a:ext cx="1371600" cy="1279525"/>
          </a:xfrm>
          <a:custGeom>
            <a:avLst/>
            <a:gdLst>
              <a:gd name="T0" fmla="*/ 685800 w 1371600"/>
              <a:gd name="T1" fmla="*/ 0 h 1279529"/>
              <a:gd name="T2" fmla="*/ 1371600 w 1371600"/>
              <a:gd name="T3" fmla="*/ 639761 h 1279529"/>
              <a:gd name="T4" fmla="*/ 685800 w 1371600"/>
              <a:gd name="T5" fmla="*/ 1279521 h 1279529"/>
              <a:gd name="T6" fmla="*/ 0 w 1371600"/>
              <a:gd name="T7" fmla="*/ 639761 h 1279529"/>
              <a:gd name="T8" fmla="*/ 200866 w 1371600"/>
              <a:gd name="T9" fmla="*/ 187381 h 1279529"/>
              <a:gd name="T10" fmla="*/ 200866 w 1371600"/>
              <a:gd name="T11" fmla="*/ 1092140 h 1279529"/>
              <a:gd name="T12" fmla="*/ 1170734 w 1371600"/>
              <a:gd name="T13" fmla="*/ 1092140 h 1279529"/>
              <a:gd name="T14" fmla="*/ 1170734 w 1371600"/>
              <a:gd name="T15" fmla="*/ 187381 h 1279529"/>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200866 w 1371600"/>
              <a:gd name="T25" fmla="*/ 187383 h 1279529"/>
              <a:gd name="T26" fmla="*/ 1170734 w 1371600"/>
              <a:gd name="T27" fmla="*/ 1092146 h 12795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71600" h="1279529">
                <a:moveTo>
                  <a:pt x="0" y="639765"/>
                </a:moveTo>
                <a:lnTo>
                  <a:pt x="0" y="639765"/>
                </a:lnTo>
                <a:cubicBezTo>
                  <a:pt x="0" y="286432"/>
                  <a:pt x="307043" y="0"/>
                  <a:pt x="685800" y="1"/>
                </a:cubicBezTo>
                <a:cubicBezTo>
                  <a:pt x="685800" y="1"/>
                  <a:pt x="685800" y="1"/>
                  <a:pt x="685800" y="1"/>
                </a:cubicBezTo>
                <a:cubicBezTo>
                  <a:pt x="1064557" y="1"/>
                  <a:pt x="1371600" y="286433"/>
                  <a:pt x="1371600" y="639766"/>
                </a:cubicBezTo>
                <a:cubicBezTo>
                  <a:pt x="1371600" y="639766"/>
                  <a:pt x="1371599" y="639766"/>
                  <a:pt x="1371599" y="639766"/>
                </a:cubicBezTo>
                <a:lnTo>
                  <a:pt x="1371600" y="639767"/>
                </a:lnTo>
                <a:cubicBezTo>
                  <a:pt x="1371600" y="993099"/>
                  <a:pt x="1064556" y="1279531"/>
                  <a:pt x="685800" y="1279532"/>
                </a:cubicBezTo>
                <a:cubicBezTo>
                  <a:pt x="307043" y="1279532"/>
                  <a:pt x="0" y="993099"/>
                  <a:pt x="0" y="639767"/>
                </a:cubicBezTo>
                <a:cubicBezTo>
                  <a:pt x="-1" y="639766"/>
                  <a:pt x="0" y="639766"/>
                  <a:pt x="0" y="639766"/>
                </a:cubicBezTo>
                <a:close/>
              </a:path>
            </a:pathLst>
          </a:custGeom>
          <a:solidFill>
            <a:srgbClr val="F7F0DE"/>
          </a:solidFill>
          <a:ln w="12701">
            <a:solidFill>
              <a:srgbClr val="92CDDC"/>
            </a:solidFill>
            <a:round/>
            <a:headEnd/>
            <a:tailEnd/>
          </a:ln>
        </p:spPr>
        <p:txBody>
          <a:bodyPr/>
          <a:lstStyle/>
          <a:p>
            <a:pPr algn="ctr"/>
            <a:endParaRPr lang="en-US" sz="900">
              <a:solidFill>
                <a:srgbClr val="000000"/>
              </a:solidFill>
              <a:latin typeface="Calibri" pitchFamily="34" charset="0"/>
              <a:cs typeface="Times New Roman" pitchFamily="18" charset="0"/>
            </a:endParaRPr>
          </a:p>
          <a:p>
            <a:pPr algn="ctr"/>
            <a:endParaRPr lang="en-US" sz="900" b="1">
              <a:solidFill>
                <a:srgbClr val="000000"/>
              </a:solidFill>
              <a:latin typeface="Calibri" pitchFamily="34" charset="0"/>
              <a:cs typeface="Times New Roman" pitchFamily="18" charset="0"/>
            </a:endParaRPr>
          </a:p>
          <a:p>
            <a:pPr algn="ctr"/>
            <a:r>
              <a:rPr lang="en-US" sz="1000" b="1">
                <a:solidFill>
                  <a:srgbClr val="000000"/>
                </a:solidFill>
                <a:latin typeface="Calibri" pitchFamily="34" charset="0"/>
                <a:cs typeface="Times New Roman" pitchFamily="18" charset="0"/>
                <a:hlinkClick r:id="rId12"/>
              </a:rPr>
              <a:t>Neurosciences</a:t>
            </a:r>
            <a:endParaRPr lang="en-US" sz="1000" b="1">
              <a:solidFill>
                <a:srgbClr val="000000"/>
              </a:solidFill>
            </a:endParaRPr>
          </a:p>
          <a:p>
            <a:pPr hangingPunct="0"/>
            <a:endParaRPr lang="en-US">
              <a:solidFill>
                <a:srgbClr val="000000"/>
              </a:solidFill>
            </a:endParaRPr>
          </a:p>
        </p:txBody>
      </p:sp>
      <p:sp>
        <p:nvSpPr>
          <p:cNvPr id="18448" name="Oval 42"/>
          <p:cNvSpPr>
            <a:spLocks noChangeArrowheads="1"/>
          </p:cNvSpPr>
          <p:nvPr/>
        </p:nvSpPr>
        <p:spPr bwMode="auto">
          <a:xfrm>
            <a:off x="838200" y="2971800"/>
            <a:ext cx="1295400" cy="1219200"/>
          </a:xfrm>
          <a:custGeom>
            <a:avLst/>
            <a:gdLst>
              <a:gd name="T0" fmla="*/ 647699 w 1295403"/>
              <a:gd name="T1" fmla="*/ 0 h 1219196"/>
              <a:gd name="T2" fmla="*/ 1295397 w 1295403"/>
              <a:gd name="T3" fmla="*/ 609602 h 1219196"/>
              <a:gd name="T4" fmla="*/ 647699 w 1295403"/>
              <a:gd name="T5" fmla="*/ 1219204 h 1219196"/>
              <a:gd name="T6" fmla="*/ 0 w 1295403"/>
              <a:gd name="T7" fmla="*/ 609602 h 1219196"/>
              <a:gd name="T8" fmla="*/ 189708 w 1295403"/>
              <a:gd name="T9" fmla="*/ 178549 h 1219196"/>
              <a:gd name="T10" fmla="*/ 189708 w 1295403"/>
              <a:gd name="T11" fmla="*/ 1040655 h 1219196"/>
              <a:gd name="T12" fmla="*/ 1105691 w 1295403"/>
              <a:gd name="T13" fmla="*/ 1040655 h 1219196"/>
              <a:gd name="T14" fmla="*/ 1105691 w 1295403"/>
              <a:gd name="T15" fmla="*/ 178549 h 1219196"/>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89708 w 1295403"/>
              <a:gd name="T25" fmla="*/ 178547 h 1219196"/>
              <a:gd name="T26" fmla="*/ 1105697 w 1295403"/>
              <a:gd name="T27" fmla="*/ 1040649 h 12191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95403" h="1219196">
                <a:moveTo>
                  <a:pt x="0" y="609598"/>
                </a:moveTo>
                <a:lnTo>
                  <a:pt x="0" y="609598"/>
                </a:lnTo>
                <a:cubicBezTo>
                  <a:pt x="0" y="272926"/>
                  <a:pt x="289986" y="0"/>
                  <a:pt x="647702" y="1"/>
                </a:cubicBezTo>
                <a:cubicBezTo>
                  <a:pt x="647702" y="1"/>
                  <a:pt x="647702" y="1"/>
                  <a:pt x="647702" y="1"/>
                </a:cubicBezTo>
                <a:cubicBezTo>
                  <a:pt x="1005418" y="1"/>
                  <a:pt x="1295404" y="272927"/>
                  <a:pt x="1295404" y="609599"/>
                </a:cubicBezTo>
                <a:cubicBezTo>
                  <a:pt x="1295404" y="609599"/>
                  <a:pt x="1295403" y="609599"/>
                  <a:pt x="1295403" y="609599"/>
                </a:cubicBezTo>
                <a:lnTo>
                  <a:pt x="1295404" y="609600"/>
                </a:lnTo>
                <a:cubicBezTo>
                  <a:pt x="1295404" y="946271"/>
                  <a:pt x="1005417" y="1219197"/>
                  <a:pt x="647702" y="1219198"/>
                </a:cubicBezTo>
                <a:cubicBezTo>
                  <a:pt x="289986" y="1219198"/>
                  <a:pt x="0" y="946271"/>
                  <a:pt x="0" y="609600"/>
                </a:cubicBezTo>
                <a:cubicBezTo>
                  <a:pt x="-1" y="609599"/>
                  <a:pt x="0" y="609599"/>
                  <a:pt x="0" y="609599"/>
                </a:cubicBezTo>
                <a:close/>
              </a:path>
            </a:pathLst>
          </a:custGeom>
          <a:solidFill>
            <a:srgbClr val="F7F0DE"/>
          </a:solidFill>
          <a:ln w="12701">
            <a:solidFill>
              <a:srgbClr val="92CDDC"/>
            </a:solidFill>
            <a:round/>
            <a:headEnd/>
            <a:tailEnd/>
          </a:ln>
        </p:spPr>
        <p:txBody>
          <a:bodyPr/>
          <a:lstStyle/>
          <a:p>
            <a:pPr algn="ctr"/>
            <a:endParaRPr lang="en-US" sz="900">
              <a:solidFill>
                <a:srgbClr val="000000"/>
              </a:solidFill>
              <a:latin typeface="Calibri" pitchFamily="34" charset="0"/>
              <a:cs typeface="Times New Roman" pitchFamily="18" charset="0"/>
            </a:endParaRPr>
          </a:p>
          <a:p>
            <a:pPr algn="ctr"/>
            <a:endParaRPr lang="en-US" sz="900" b="1">
              <a:solidFill>
                <a:srgbClr val="000000"/>
              </a:solidFill>
              <a:latin typeface="Calibri" pitchFamily="34" charset="0"/>
              <a:cs typeface="Times New Roman" pitchFamily="18" charset="0"/>
            </a:endParaRPr>
          </a:p>
          <a:p>
            <a:pPr algn="ctr"/>
            <a:r>
              <a:rPr lang="en-US" sz="1000" b="1">
                <a:solidFill>
                  <a:srgbClr val="000000"/>
                </a:solidFill>
                <a:latin typeface="Calibri" pitchFamily="34" charset="0"/>
                <a:cs typeface="Times New Roman" pitchFamily="18" charset="0"/>
                <a:hlinkClick r:id="rId13"/>
              </a:rPr>
              <a:t>Drug Discovery</a:t>
            </a:r>
            <a:endParaRPr lang="en-US" sz="1000" b="1">
              <a:solidFill>
                <a:srgbClr val="000000"/>
              </a:solidFill>
            </a:endParaRPr>
          </a:p>
          <a:p>
            <a:pPr hangingPunct="0"/>
            <a:endParaRPr lang="en-US">
              <a:solidFill>
                <a:srgbClr val="00000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0481" name="Title 1"/>
          <p:cNvSpPr txBox="1">
            <a:spLocks noGrp="1"/>
          </p:cNvSpPr>
          <p:nvPr>
            <p:ph type="title"/>
          </p:nvPr>
        </p:nvSpPr>
        <p:spPr>
          <a:xfrm>
            <a:off x="457200" y="457200"/>
            <a:ext cx="8229600" cy="457200"/>
          </a:xfrm>
        </p:spPr>
        <p:txBody>
          <a:bodyPr/>
          <a:lstStyle/>
          <a:p>
            <a:pPr eaLnBrk="1" hangingPunct="1"/>
            <a:r>
              <a:rPr sz="2800" b="1" u="sng" smtClean="0">
                <a:latin typeface="Calibri" pitchFamily="34" charset="0"/>
              </a:rPr>
              <a:t>Center in Development</a:t>
            </a:r>
            <a:r>
              <a:rPr sz="2800" smtClean="0">
                <a:latin typeface="Calibri" pitchFamily="34" charset="0"/>
              </a:rPr>
              <a:t>:</a:t>
            </a:r>
            <a:r>
              <a:rPr sz="1400" smtClean="0">
                <a:latin typeface="Calibri" pitchFamily="34" charset="0"/>
              </a:rPr>
              <a:t/>
            </a:r>
            <a:br>
              <a:rPr sz="1400" smtClean="0">
                <a:latin typeface="Calibri" pitchFamily="34" charset="0"/>
              </a:rPr>
            </a:br>
            <a:endParaRPr sz="1400" smtClean="0">
              <a:latin typeface="Calibri" pitchFamily="34" charset="0"/>
            </a:endParaRPr>
          </a:p>
        </p:txBody>
      </p:sp>
      <p:sp>
        <p:nvSpPr>
          <p:cNvPr id="20482" name="Footer Placeholder 4"/>
          <p:cNvSpPr txBox="1">
            <a:spLocks noChangeArrowheads="1"/>
          </p:cNvSpPr>
          <p:nvPr/>
        </p:nvSpPr>
        <p:spPr bwMode="auto">
          <a:xfrm>
            <a:off x="3200400" y="6400800"/>
            <a:ext cx="2514600" cy="288925"/>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grpSp>
        <p:nvGrpSpPr>
          <p:cNvPr id="20483" name="Content Placeholder 3"/>
          <p:cNvGrpSpPr>
            <a:grpSpLocks/>
          </p:cNvGrpSpPr>
          <p:nvPr/>
        </p:nvGrpSpPr>
        <p:grpSpPr bwMode="auto">
          <a:xfrm>
            <a:off x="1219200" y="762000"/>
            <a:ext cx="6781800" cy="5486400"/>
            <a:chOff x="1219196" y="761996"/>
            <a:chExt cx="6781803" cy="5486400"/>
          </a:xfrm>
        </p:grpSpPr>
        <p:sp>
          <p:nvSpPr>
            <p:cNvPr id="20484" name="Rectangle 4"/>
            <p:cNvSpPr>
              <a:spLocks noChangeArrowheads="1"/>
            </p:cNvSpPr>
            <p:nvPr/>
          </p:nvSpPr>
          <p:spPr bwMode="auto">
            <a:xfrm>
              <a:off x="1219196" y="761996"/>
              <a:ext cx="6781803" cy="5486400"/>
            </a:xfrm>
            <a:prstGeom prst="rect">
              <a:avLst/>
            </a:prstGeom>
            <a:noFill/>
            <a:ln w="9525">
              <a:noFill/>
              <a:miter lim="800000"/>
              <a:headEnd/>
              <a:tailEnd/>
            </a:ln>
          </p:spPr>
          <p:txBody>
            <a:bodyPr lIns="0" tIns="0" rIns="0" bIns="0"/>
            <a:lstStyle/>
            <a:p>
              <a:endParaRPr lang="en-US">
                <a:solidFill>
                  <a:srgbClr val="000000"/>
                </a:solidFill>
                <a:latin typeface="Calibri" pitchFamily="34" charset="0"/>
              </a:endParaRPr>
            </a:p>
          </p:txBody>
        </p:sp>
        <p:sp>
          <p:nvSpPr>
            <p:cNvPr id="20485" name="Freeform 5"/>
            <p:cNvSpPr>
              <a:spLocks noChangeArrowheads="1"/>
            </p:cNvSpPr>
            <p:nvPr/>
          </p:nvSpPr>
          <p:spPr bwMode="auto">
            <a:xfrm>
              <a:off x="1828754" y="1447650"/>
              <a:ext cx="5562633" cy="3790096"/>
            </a:xfrm>
            <a:custGeom>
              <a:avLst/>
              <a:gdLst>
                <a:gd name="T0" fmla="*/ 2781317 w 5562635"/>
                <a:gd name="T1" fmla="*/ 0 h 3790100"/>
                <a:gd name="T2" fmla="*/ 5562633 w 5562635"/>
                <a:gd name="T3" fmla="*/ 1895044 h 3790100"/>
                <a:gd name="T4" fmla="*/ 2781317 w 5562635"/>
                <a:gd name="T5" fmla="*/ 3790088 h 3790100"/>
                <a:gd name="T6" fmla="*/ 0 w 5562635"/>
                <a:gd name="T7" fmla="*/ 1895044 h 3790100"/>
                <a:gd name="T8" fmla="*/ 0 w 5562635"/>
                <a:gd name="T9" fmla="*/ 1895044 h 3790100"/>
                <a:gd name="T10" fmla="*/ 1215238 w 5562635"/>
                <a:gd name="T11" fmla="*/ 328968 h 3790100"/>
                <a:gd name="T12" fmla="*/ 2781322 w 5562635"/>
                <a:gd name="T13" fmla="*/ 3 h 3790100"/>
                <a:gd name="T14" fmla="*/ 4347405 w 5562635"/>
                <a:gd name="T15" fmla="*/ 328971 h 3790100"/>
                <a:gd name="T16" fmla="*/ 5562637 w 5562635"/>
                <a:gd name="T17" fmla="*/ 1895052 h 3790100"/>
                <a:gd name="T18" fmla="*/ 4347401 w 5562635"/>
                <a:gd name="T19" fmla="*/ 3461130 h 3790100"/>
                <a:gd name="T20" fmla="*/ 2781318 w 5562635"/>
                <a:gd name="T21" fmla="*/ 3790096 h 3790100"/>
                <a:gd name="T22" fmla="*/ 1215234 w 5562635"/>
                <a:gd name="T23" fmla="*/ 3461128 h 3790100"/>
                <a:gd name="T24" fmla="*/ 1 w 5562635"/>
                <a:gd name="T25" fmla="*/ 1895049 h 3790100"/>
                <a:gd name="T26" fmla="*/ 0 w 5562635"/>
                <a:gd name="T27" fmla="*/ 1895044 h 3790100"/>
                <a:gd name="T28" fmla="*/ 17694720 60000 65536"/>
                <a:gd name="T29" fmla="*/ 0 60000 65536"/>
                <a:gd name="T30" fmla="*/ 5898240 60000 65536"/>
                <a:gd name="T31" fmla="*/ 1179648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62635"/>
                <a:gd name="T43" fmla="*/ 0 h 3790100"/>
                <a:gd name="T44" fmla="*/ 5562635 w 5562635"/>
                <a:gd name="T45" fmla="*/ 3790100 h 37901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62635" h="3790100">
                  <a:moveTo>
                    <a:pt x="0" y="1895050"/>
                  </a:moveTo>
                  <a:cubicBezTo>
                    <a:pt x="2" y="1268209"/>
                    <a:pt x="454942" y="681925"/>
                    <a:pt x="1215238" y="328968"/>
                  </a:cubicBezTo>
                  <a:cubicBezTo>
                    <a:pt x="1676928" y="114635"/>
                    <a:pt x="2222651" y="3"/>
                    <a:pt x="2781323" y="3"/>
                  </a:cubicBezTo>
                  <a:cubicBezTo>
                    <a:pt x="3339993" y="3"/>
                    <a:pt x="3885717" y="114637"/>
                    <a:pt x="4347406" y="328971"/>
                  </a:cubicBezTo>
                  <a:cubicBezTo>
                    <a:pt x="5107702" y="681929"/>
                    <a:pt x="5562642" y="1268216"/>
                    <a:pt x="5562638" y="1895058"/>
                  </a:cubicBezTo>
                  <a:cubicBezTo>
                    <a:pt x="5562638" y="2521901"/>
                    <a:pt x="5107698" y="3108185"/>
                    <a:pt x="4347402" y="3461143"/>
                  </a:cubicBezTo>
                  <a:cubicBezTo>
                    <a:pt x="3885713" y="3675477"/>
                    <a:pt x="3339989" y="3790109"/>
                    <a:pt x="2781319" y="3790109"/>
                  </a:cubicBezTo>
                  <a:cubicBezTo>
                    <a:pt x="2222647" y="3790109"/>
                    <a:pt x="1676924" y="3675475"/>
                    <a:pt x="1215234" y="3461141"/>
                  </a:cubicBezTo>
                  <a:cubicBezTo>
                    <a:pt x="454939" y="3108183"/>
                    <a:pt x="0" y="2521897"/>
                    <a:pt x="1" y="1895055"/>
                  </a:cubicBezTo>
                  <a:cubicBezTo>
                    <a:pt x="1" y="1895053"/>
                    <a:pt x="0" y="1895052"/>
                    <a:pt x="0" y="1895050"/>
                  </a:cubicBezTo>
                  <a:close/>
                </a:path>
              </a:pathLst>
            </a:custGeom>
            <a:solidFill>
              <a:srgbClr val="F7F0DE">
                <a:alpha val="89018"/>
              </a:srgbClr>
            </a:solidFill>
            <a:ln w="25402">
              <a:solidFill>
                <a:srgbClr val="FFFFFF"/>
              </a:solidFill>
              <a:miter lim="800000"/>
              <a:headEnd/>
              <a:tailEnd/>
            </a:ln>
          </p:spPr>
          <p:txBody>
            <a:bodyPr lIns="867966" tIns="608386" rIns="867966" bIns="608386"/>
            <a:lstStyle/>
            <a:p>
              <a:pPr algn="ctr" defTabSz="622300">
                <a:lnSpc>
                  <a:spcPct val="90000"/>
                </a:lnSpc>
                <a:spcAft>
                  <a:spcPts val="600"/>
                </a:spcAft>
              </a:pPr>
              <a:r>
                <a:rPr lang="en-US" sz="1400" b="1">
                  <a:solidFill>
                    <a:srgbClr val="FFFFFF"/>
                  </a:solidFill>
                  <a:latin typeface="Calibri" pitchFamily="34" charset="0"/>
                  <a:hlinkClick r:id="rId3"/>
                </a:rPr>
                <a:t>Clinical/Translational Research Center</a:t>
              </a:r>
              <a:endParaRPr lang="en-US" sz="1400" b="1">
                <a:solidFill>
                  <a:srgbClr val="FFFFFF"/>
                </a:solidFill>
                <a:latin typeface="Calibri" pitchFamily="34" charset="0"/>
              </a:endParaRPr>
            </a:p>
            <a:p>
              <a:pPr algn="ctr" defTabSz="622300">
                <a:lnSpc>
                  <a:spcPct val="90000"/>
                </a:lnSpc>
                <a:spcAft>
                  <a:spcPts val="500"/>
                </a:spcAft>
              </a:pPr>
              <a:r>
                <a:rPr lang="en-US" sz="1200" b="1">
                  <a:solidFill>
                    <a:srgbClr val="000000"/>
                  </a:solidFill>
                  <a:latin typeface="Calibri" pitchFamily="34" charset="0"/>
                </a:rPr>
                <a:t>(</a:t>
              </a:r>
              <a:r>
                <a:rPr lang="en-US" sz="1200">
                  <a:solidFill>
                    <a:srgbClr val="000000"/>
                  </a:solidFill>
                  <a:latin typeface="Calibri" pitchFamily="34" charset="0"/>
                </a:rPr>
                <a:t>New leader to be recruited)</a:t>
              </a:r>
            </a:p>
            <a:p>
              <a:pPr marL="57150" lvl="1" indent="-57150" defTabSz="622300">
                <a:lnSpc>
                  <a:spcPct val="90000"/>
                </a:lnSpc>
                <a:spcAft>
                  <a:spcPts val="200"/>
                </a:spcAft>
                <a:buSzPct val="100000"/>
                <a:buFontTx/>
                <a:buChar char="•"/>
              </a:pPr>
              <a:r>
                <a:rPr lang="en-US" sz="1000">
                  <a:solidFill>
                    <a:srgbClr val="000000"/>
                  </a:solidFill>
                  <a:latin typeface="Calibri" pitchFamily="34" charset="0"/>
                </a:rPr>
                <a:t>Organize pediatric clinical research units, ACTSI relationship, research nurse/coordinator pool, and support for multicenter trials networks</a:t>
              </a:r>
            </a:p>
            <a:p>
              <a:pPr marL="57150" lvl="1" indent="-57150" defTabSz="622300">
                <a:lnSpc>
                  <a:spcPct val="90000"/>
                </a:lnSpc>
                <a:spcAft>
                  <a:spcPts val="200"/>
                </a:spcAft>
                <a:buSzPct val="100000"/>
                <a:buFontTx/>
                <a:buChar char="•"/>
              </a:pPr>
              <a:r>
                <a:rPr lang="en-US" sz="1000">
                  <a:solidFill>
                    <a:srgbClr val="000000"/>
                  </a:solidFill>
                  <a:latin typeface="Calibri" pitchFamily="34" charset="0"/>
                </a:rPr>
                <a:t>NIH and other extramural funding emphasized, as for all sponsored activities</a:t>
              </a:r>
            </a:p>
            <a:p>
              <a:pPr marL="57150" lvl="1" indent="-57150" defTabSz="622300">
                <a:lnSpc>
                  <a:spcPct val="90000"/>
                </a:lnSpc>
                <a:spcAft>
                  <a:spcPts val="200"/>
                </a:spcAft>
                <a:buSzPct val="100000"/>
                <a:buFontTx/>
                <a:buChar char="•"/>
              </a:pPr>
              <a:r>
                <a:rPr lang="en-US" sz="1000" b="1">
                  <a:solidFill>
                    <a:srgbClr val="000000"/>
                  </a:solidFill>
                  <a:latin typeface="Calibri" pitchFamily="34" charset="0"/>
                </a:rPr>
                <a:t>Mission</a:t>
              </a:r>
              <a:r>
                <a:rPr lang="en-US" sz="1000">
                  <a:solidFill>
                    <a:srgbClr val="000000"/>
                  </a:solidFill>
                  <a:latin typeface="Calibri" pitchFamily="34" charset="0"/>
                </a:rPr>
                <a:t>: This Center will engage those clinical investigators who perform interventional clinical research, including trials of drugs, devices, and vaccines. The Clinical/Translational Research Center will be the research “home” for clinical investigators throughout the system who are not primarily epidemiologists/outcomes researchers. We envision the leader of this center leading and organizing further the central clinical research resources, including the distribution of research coordinators, managers, and data analysts. Clinical informatics will be a key part of this Center, shared with the Outcomes/Wellness Center.</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a:solidFill>
                  <a:srgbClr val="000000"/>
                </a:solidFill>
                <a:latin typeface="Calibri"/>
                <a:cs typeface="+mn-cs"/>
              </a:rPr>
              <a:t>Emory+Children’s Pediatric Research Center Contacts</a:t>
            </a:r>
            <a:r>
              <a:rPr lang="en-US" sz="4400">
                <a:solidFill>
                  <a:srgbClr val="000000"/>
                </a:solidFill>
                <a:latin typeface="Calibri"/>
                <a:cs typeface="+mn-cs"/>
              </a:rPr>
              <a:t/>
            </a:r>
            <a:br>
              <a:rPr lang="en-US" sz="440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549275"/>
            <a:ext cx="6429499" cy="60960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Aflac 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Linda Campbell </a:t>
            </a:r>
            <a:r>
              <a:rPr lang="en-US" sz="1900" dirty="0">
                <a:solidFill>
                  <a:schemeClr val="tx1"/>
                </a:solidFill>
                <a:cs typeface="Arial" pitchFamily="34" charset="0"/>
                <a:hlinkClick r:id="rId4"/>
              </a:rPr>
              <a:t>linda.campbell@emory.edu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Cardiovascular Biology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Center 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TBN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Andrea Paul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hlinkClick r:id="rId7"/>
              </a:rPr>
              <a:t>Tonika.paul@choa.org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Andrea Paul</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7"/>
              </a:rPr>
              <a:t>Tonika.paul@choa.org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9"/>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Immunology and 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1"/>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2"/>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3"/>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4"/>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5"/>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r>
              <a:rPr lang="en-US" sz="1900" b="1" dirty="0">
                <a:solidFill>
                  <a:schemeClr val="tx1"/>
                </a:solidFill>
                <a:cs typeface="Arial" pitchFamily="34" charset="0"/>
              </a:rPr>
              <a:t>Center 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Gang Bao,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6"/>
              </a:rPr>
              <a:t>gang.bao@bme.gatech.edu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Senior Manager: Amy Tang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7"/>
              </a:rPr>
              <a:t>amy.tang@bme.gatech.edu</a:t>
            </a:r>
            <a:endParaRPr lang="en-US" sz="1900" u="sng"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Erin Kirshtein</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hlinkClick r:id="rId18"/>
              </a:rPr>
              <a:t>Erin.kirshtein@bme.gatech.edu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Transplantation &amp; 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Subra Kugathasan, MD and Allan Kirk, MD,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9"/>
              </a:rPr>
              <a:t>skugath@emory.edu</a:t>
            </a:r>
            <a:r>
              <a:rPr lang="en-US" sz="1900" dirty="0">
                <a:solidFill>
                  <a:schemeClr val="tx1"/>
                </a:solidFill>
                <a:cs typeface="Arial" pitchFamily="34" charset="0"/>
              </a:rPr>
              <a:t> and </a:t>
            </a:r>
            <a:r>
              <a:rPr lang="en-US" sz="1900" u="sng" dirty="0">
                <a:solidFill>
                  <a:schemeClr val="tx1"/>
                </a:solidFill>
                <a:cs typeface="Arial" pitchFamily="34" charset="0"/>
                <a:hlinkClick r:id="rId20"/>
              </a:rPr>
              <a:t>adkirk@emory.edu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2"/>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Outcomes</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Research 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Andrea Paul</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7"/>
              </a:rPr>
              <a:t>Tonika.paul@choa.org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1"/>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2"/>
              </a:rPr>
              <a:t>ami.klin@choa.org</a:t>
            </a:r>
            <a:r>
              <a:rPr lang="en-US" sz="1900" dirty="0">
                <a:solidFill>
                  <a:schemeClr val="tx1"/>
                </a:solidFill>
                <a:cs typeface="Arial" pitchFamily="34" charset="0"/>
              </a:rPr>
              <a:t>  and </a:t>
            </a:r>
            <a:r>
              <a:rPr lang="en-US" sz="1900" dirty="0">
                <a:solidFill>
                  <a:schemeClr val="tx1"/>
                </a:solidFill>
                <a:cs typeface="Arial" pitchFamily="34" charset="0"/>
                <a:hlinkClick r:id="rId23"/>
              </a:rPr>
              <a:t>warren.r.jones@choa.org</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Barbara Kilbourne </a:t>
            </a:r>
            <a:r>
              <a:rPr lang="en-US" sz="1900" dirty="0">
                <a:solidFill>
                  <a:schemeClr val="tx1"/>
                </a:solidFill>
                <a:cs typeface="Arial" pitchFamily="34" charset="0"/>
                <a:hlinkClick r:id="rId24"/>
              </a:rPr>
              <a:t>barbara.kilbourne@choa.org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602413" y="452438"/>
            <a:ext cx="2514600" cy="6324600"/>
          </a:xfrm>
          <a:prstGeom prst="rect">
            <a:avLst/>
          </a:prstGeom>
          <a:solidFill>
            <a:schemeClr val="bg2">
              <a:lumMod val="90000"/>
              <a:alpha val="70980"/>
            </a:schemeClr>
          </a:solidFill>
        </p:spPr>
        <p:txBody>
          <a:bodyPr>
            <a:spAutoFit/>
          </a:bodyPr>
          <a:lstStyle/>
          <a:p>
            <a:pPr algn="ctr">
              <a:defRPr/>
            </a:pPr>
            <a:r>
              <a:rPr lang="en-US" sz="1000" b="1" u="sng">
                <a:latin typeface="Calibri" pitchFamily="34" charset="0"/>
                <a:ea typeface="Calibri" pitchFamily="34" charset="0"/>
                <a:cs typeface="Times New Roman" pitchFamily="18" charset="0"/>
              </a:rPr>
              <a:t>Research Center Administration:</a:t>
            </a:r>
            <a:r>
              <a:rPr lang="en-US" sz="1000">
                <a:latin typeface="Calibri" pitchFamily="34" charset="0"/>
                <a:ea typeface="Calibri" pitchFamily="34" charset="0"/>
                <a:cs typeface="Times New Roman" pitchFamily="18" charset="0"/>
              </a:rPr>
              <a:t> </a:t>
            </a:r>
            <a:endParaRPr lang="en-US" sz="1000">
              <a:ea typeface="Calibri" pitchFamily="34" charset="0"/>
              <a:cs typeface="Times New Roman" pitchFamily="18" charset="0"/>
            </a:endParaRPr>
          </a:p>
          <a:p>
            <a:pPr eaLnBrk="0" hangingPunct="0">
              <a:defRPr/>
            </a:pPr>
            <a:r>
              <a:rPr lang="en-US" sz="800" b="1" i="1">
                <a:latin typeface="Calibri" pitchFamily="34" charset="0"/>
                <a:ea typeface="Calibri" pitchFamily="34" charset="0"/>
                <a:cs typeface="Times New Roman" pitchFamily="18" charset="0"/>
              </a:rPr>
              <a:t> </a:t>
            </a:r>
            <a:r>
              <a:rPr lang="en-US" sz="800">
                <a:latin typeface="Calibri" pitchFamily="34" charset="0"/>
                <a:ea typeface="Calibri" pitchFamily="34" charset="0"/>
                <a:cs typeface="Times New Roman" pitchFamily="18" charset="0"/>
              </a:rPr>
              <a:t> </a:t>
            </a:r>
            <a:endParaRPr lang="en-US" sz="800"/>
          </a:p>
          <a:p>
            <a:pPr>
              <a:defRPr/>
            </a:pPr>
            <a:r>
              <a:rPr lang="en-US" sz="800" b="1" i="1">
                <a:latin typeface="Calibri" pitchFamily="34" charset="0"/>
              </a:rPr>
              <a:t>Barbara J. Stoll, MD</a:t>
            </a:r>
          </a:p>
          <a:p>
            <a:pPr>
              <a:defRPr/>
            </a:pPr>
            <a:r>
              <a:rPr lang="en-US" sz="800">
                <a:latin typeface="Calibri" pitchFamily="34" charset="0"/>
              </a:rPr>
              <a:t>George W. Brumley, Jr. Professor and Chair Department of Pediatrics</a:t>
            </a:r>
          </a:p>
          <a:p>
            <a:pPr>
              <a:defRPr/>
            </a:pPr>
            <a:r>
              <a:rPr lang="en-US" sz="800">
                <a:latin typeface="Calibri" pitchFamily="34" charset="0"/>
              </a:rPr>
              <a:t>Emory University School of Medicine</a:t>
            </a:r>
          </a:p>
          <a:p>
            <a:pPr>
              <a:defRPr/>
            </a:pPr>
            <a:r>
              <a:rPr lang="en-US" sz="800">
                <a:latin typeface="Calibri" pitchFamily="34" charset="0"/>
              </a:rPr>
              <a:t>President, Emory Children's Center</a:t>
            </a:r>
          </a:p>
          <a:p>
            <a:pPr>
              <a:defRPr/>
            </a:pPr>
            <a:r>
              <a:rPr lang="en-US" sz="800">
                <a:latin typeface="Calibri" pitchFamily="34" charset="0"/>
              </a:rPr>
              <a:t>Director, The Pediatric Center of Georgia</a:t>
            </a:r>
          </a:p>
          <a:p>
            <a:pPr eaLnBrk="0" hangingPunct="0">
              <a:defRPr/>
            </a:pPr>
            <a:r>
              <a:rPr lang="en-US" sz="800" u="sng">
                <a:latin typeface="Calibri" pitchFamily="34" charset="0"/>
                <a:hlinkClick r:id="rId25"/>
              </a:rPr>
              <a:t>barbara_stoll@oz.ped.emory.edu</a:t>
            </a:r>
            <a:r>
              <a:rPr lang="en-US" sz="800">
                <a:latin typeface="Calibri" pitchFamily="34" charset="0"/>
              </a:rPr>
              <a:t> </a:t>
            </a:r>
            <a:endParaRPr lang="en-US" sz="800"/>
          </a:p>
          <a:p>
            <a:pPr eaLnBrk="0" hangingPunct="0">
              <a:defRPr/>
            </a:pPr>
            <a:r>
              <a:rPr lang="en-US" sz="800" b="1" i="1">
                <a:latin typeface="Calibri" pitchFamily="34" charset="0"/>
              </a:rPr>
              <a:t> </a:t>
            </a:r>
            <a:r>
              <a:rPr lang="en-US" sz="800">
                <a:latin typeface="Calibri" pitchFamily="34" charset="0"/>
              </a:rPr>
              <a:t> </a:t>
            </a:r>
            <a:endParaRPr lang="en-US" sz="800"/>
          </a:p>
          <a:p>
            <a:pPr eaLnBrk="0" hangingPunct="0">
              <a:defRPr/>
            </a:pPr>
            <a:r>
              <a:rPr lang="en-US" sz="800" b="1" i="1">
                <a:latin typeface="Calibri" pitchFamily="34" charset="0"/>
              </a:rPr>
              <a:t>Patrick Frias, MD</a:t>
            </a:r>
          </a:p>
          <a:p>
            <a:pPr eaLnBrk="0" hangingPunct="0">
              <a:defRPr/>
            </a:pPr>
            <a:r>
              <a:rPr lang="en-US" sz="800">
                <a:latin typeface="Calibri" pitchFamily="34" charset="0"/>
              </a:rPr>
              <a:t>Chief, Children’s Physician Group</a:t>
            </a:r>
          </a:p>
          <a:p>
            <a:pPr eaLnBrk="0" hangingPunct="0">
              <a:defRPr/>
            </a:pPr>
            <a:r>
              <a:rPr lang="en-US" sz="800">
                <a:latin typeface="Calibri" pitchFamily="34" charset="0"/>
              </a:rPr>
              <a:t>Children’s Healthcare of Atlanta</a:t>
            </a:r>
          </a:p>
          <a:p>
            <a:pPr eaLnBrk="0" hangingPunct="0">
              <a:defRPr/>
            </a:pPr>
            <a:endParaRPr lang="en-US" sz="800" b="1" i="1">
              <a:latin typeface="Calibri" pitchFamily="34" charset="0"/>
            </a:endParaRPr>
          </a:p>
          <a:p>
            <a:pPr eaLnBrk="0" hangingPunct="0">
              <a:defRPr/>
            </a:pPr>
            <a:r>
              <a:rPr lang="en-US" sz="800" b="1" i="1">
                <a:latin typeface="Calibri" pitchFamily="34" charset="0"/>
              </a:rPr>
              <a:t>Paul Spearman, MD</a:t>
            </a:r>
            <a:r>
              <a:rPr lang="en-US" sz="800">
                <a:latin typeface="Calibri" pitchFamily="34" charset="0"/>
              </a:rPr>
              <a:t> </a:t>
            </a:r>
            <a:endParaRPr lang="en-US" sz="800"/>
          </a:p>
          <a:p>
            <a:pPr eaLnBrk="0" hangingPunct="0">
              <a:defRPr/>
            </a:pPr>
            <a:r>
              <a:rPr lang="en-US" sz="800">
                <a:latin typeface="Calibri" pitchFamily="34" charset="0"/>
              </a:rPr>
              <a:t>Nahmias-Schinazi Professor and Chief, Pediatric Infectious Diseases</a:t>
            </a:r>
            <a:endParaRPr lang="en-US" sz="800"/>
          </a:p>
          <a:p>
            <a:pPr eaLnBrk="0" hangingPunct="0">
              <a:defRPr/>
            </a:pPr>
            <a:r>
              <a:rPr lang="en-US" sz="800">
                <a:latin typeface="Calibri" pitchFamily="34" charset="0"/>
              </a:rPr>
              <a:t>Chief Research Officer, Children’s Healthcare of Atlanta</a:t>
            </a:r>
            <a:endParaRPr lang="en-US" sz="800"/>
          </a:p>
          <a:p>
            <a:pPr eaLnBrk="0" hangingPunct="0">
              <a:defRPr/>
            </a:pPr>
            <a:r>
              <a:rPr lang="en-US" sz="800">
                <a:latin typeface="Calibri" pitchFamily="34" charset="0"/>
              </a:rPr>
              <a:t>Vice Chair for Research, Department of Pediatrics, Emory University </a:t>
            </a:r>
            <a:endParaRPr lang="en-US" sz="800"/>
          </a:p>
          <a:p>
            <a:pPr eaLnBrk="0" hangingPunct="0">
              <a:defRPr/>
            </a:pPr>
            <a:r>
              <a:rPr lang="en-US" sz="800" u="sng">
                <a:latin typeface="Calibri" pitchFamily="34" charset="0"/>
                <a:hlinkClick r:id="rId10"/>
              </a:rPr>
              <a:t>paul.spearman@emory.edu</a:t>
            </a:r>
            <a:r>
              <a:rPr lang="en-US" sz="800">
                <a:latin typeface="Calibri" pitchFamily="34" charset="0"/>
              </a:rPr>
              <a:t> </a:t>
            </a:r>
            <a:endParaRPr lang="en-US" sz="800"/>
          </a:p>
          <a:p>
            <a:pPr eaLnBrk="0" hangingPunct="0">
              <a:defRPr/>
            </a:pPr>
            <a:r>
              <a:rPr lang="en-US" sz="800">
                <a:latin typeface="Calibri" pitchFamily="34" charset="0"/>
              </a:rPr>
              <a:t> </a:t>
            </a:r>
            <a:endParaRPr lang="en-US" sz="800"/>
          </a:p>
          <a:p>
            <a:pPr eaLnBrk="0" hangingPunct="0">
              <a:defRPr/>
            </a:pPr>
            <a:r>
              <a:rPr lang="en-US" sz="800" b="1" i="1">
                <a:latin typeface="Calibri" pitchFamily="34" charset="0"/>
              </a:rPr>
              <a:t>Kris Rogers, RN, CRA</a:t>
            </a:r>
            <a:endParaRPr lang="en-US" sz="800" b="1" i="1"/>
          </a:p>
          <a:p>
            <a:pPr eaLnBrk="0" hangingPunct="0">
              <a:defRPr/>
            </a:pPr>
            <a:r>
              <a:rPr lang="en-US" sz="800">
                <a:latin typeface="Calibri" pitchFamily="34" charset="0"/>
              </a:rPr>
              <a:t>Director of Research &amp; Graduate Medical Education</a:t>
            </a:r>
            <a:endParaRPr lang="en-US" sz="800"/>
          </a:p>
          <a:p>
            <a:pPr eaLnBrk="0" hangingPunct="0">
              <a:defRPr/>
            </a:pPr>
            <a:r>
              <a:rPr lang="en-US" sz="800">
                <a:latin typeface="Calibri" pitchFamily="34" charset="0"/>
              </a:rPr>
              <a:t>Children's Healthcare of Atlanta</a:t>
            </a:r>
            <a:endParaRPr lang="en-US" sz="800"/>
          </a:p>
          <a:p>
            <a:pPr eaLnBrk="0" hangingPunct="0">
              <a:defRPr/>
            </a:pPr>
            <a:r>
              <a:rPr lang="en-US" sz="800" u="sng">
                <a:latin typeface="Calibri" pitchFamily="34" charset="0"/>
                <a:hlinkClick r:id="rId26"/>
              </a:rPr>
              <a:t>kristine.rogers@choa.org</a:t>
            </a:r>
            <a:r>
              <a:rPr lang="en-US" sz="800">
                <a:latin typeface="Calibri" pitchFamily="34" charset="0"/>
              </a:rPr>
              <a:t> </a:t>
            </a:r>
          </a:p>
          <a:p>
            <a:pPr eaLnBrk="0" hangingPunct="0">
              <a:defRPr/>
            </a:pPr>
            <a:endParaRPr lang="en-US" sz="800"/>
          </a:p>
          <a:p>
            <a:pPr eaLnBrk="0" hangingPunct="0">
              <a:defRPr/>
            </a:pPr>
            <a:r>
              <a:rPr lang="en-US" sz="800" b="1" i="1">
                <a:latin typeface="Calibri" pitchFamily="34" charset="0"/>
              </a:rPr>
              <a:t>Liz McCarty</a:t>
            </a:r>
            <a:r>
              <a:rPr lang="en-US" sz="800">
                <a:latin typeface="Calibri" pitchFamily="34" charset="0"/>
              </a:rPr>
              <a:t> </a:t>
            </a:r>
            <a:endParaRPr lang="en-US" sz="800"/>
          </a:p>
          <a:p>
            <a:pPr eaLnBrk="0" hangingPunct="0">
              <a:defRPr/>
            </a:pPr>
            <a:r>
              <a:rPr lang="en-US" sz="800">
                <a:latin typeface="Calibri" pitchFamily="34" charset="0"/>
              </a:rPr>
              <a:t>Clinical Administrator</a:t>
            </a:r>
            <a:endParaRPr lang="en-US" sz="800"/>
          </a:p>
          <a:p>
            <a:pPr eaLnBrk="0" hangingPunct="0">
              <a:defRPr/>
            </a:pPr>
            <a:r>
              <a:rPr lang="en-US" sz="800">
                <a:latin typeface="Calibri" pitchFamily="34" charset="0"/>
              </a:rPr>
              <a:t>Department of Pediatrics, Emory University</a:t>
            </a:r>
            <a:endParaRPr lang="en-US" sz="800"/>
          </a:p>
          <a:p>
            <a:pPr eaLnBrk="0" hangingPunct="0">
              <a:defRPr/>
            </a:pPr>
            <a:r>
              <a:rPr lang="en-US" sz="800" u="sng">
                <a:latin typeface="Calibri" pitchFamily="34" charset="0"/>
                <a:hlinkClick r:id="rId27"/>
              </a:rPr>
              <a:t>mmccar2@emory.edu</a:t>
            </a:r>
            <a:r>
              <a:rPr lang="en-US" sz="800">
                <a:latin typeface="Calibri" pitchFamily="34" charset="0"/>
              </a:rPr>
              <a:t> </a:t>
            </a:r>
            <a:endParaRPr lang="en-US" sz="800"/>
          </a:p>
          <a:p>
            <a:pPr eaLnBrk="0" hangingPunct="0">
              <a:defRPr/>
            </a:pPr>
            <a:r>
              <a:rPr lang="en-US" sz="800">
                <a:latin typeface="Calibri" pitchFamily="34" charset="0"/>
              </a:rPr>
              <a:t> </a:t>
            </a:r>
            <a:endParaRPr lang="en-US" sz="800"/>
          </a:p>
          <a:p>
            <a:pPr eaLnBrk="0" hangingPunct="0">
              <a:defRPr/>
            </a:pPr>
            <a:r>
              <a:rPr lang="en-US" sz="800" b="1" i="1">
                <a:latin typeface="Calibri" pitchFamily="34" charset="0"/>
              </a:rPr>
              <a:t>TBN</a:t>
            </a:r>
            <a:endParaRPr lang="en-US" sz="800"/>
          </a:p>
          <a:p>
            <a:pPr eaLnBrk="0" hangingPunct="0">
              <a:defRPr/>
            </a:pPr>
            <a:r>
              <a:rPr lang="en-US" sz="800">
                <a:latin typeface="Calibri" pitchFamily="34" charset="0"/>
              </a:rPr>
              <a:t>Director of Finance, Academic Administration</a:t>
            </a:r>
            <a:endParaRPr lang="en-US" sz="800"/>
          </a:p>
          <a:p>
            <a:pPr eaLnBrk="0" hangingPunct="0">
              <a:defRPr/>
            </a:pPr>
            <a:r>
              <a:rPr lang="en-US" sz="800">
                <a:latin typeface="Calibri" pitchFamily="34" charset="0"/>
              </a:rPr>
              <a:t>Children's Healthcare of Atlanta</a:t>
            </a:r>
            <a:endParaRPr lang="en-US" sz="800"/>
          </a:p>
          <a:p>
            <a:pPr eaLnBrk="0" hangingPunct="0">
              <a:defRPr/>
            </a:pPr>
            <a:endParaRPr lang="en-US" sz="800" b="1" i="1">
              <a:latin typeface="Calibri" pitchFamily="34" charset="0"/>
            </a:endParaRPr>
          </a:p>
          <a:p>
            <a:pPr eaLnBrk="0" hangingPunct="0">
              <a:defRPr/>
            </a:pPr>
            <a:r>
              <a:rPr lang="en-US" sz="800" b="1" i="1">
                <a:latin typeface="Calibri" pitchFamily="34" charset="0"/>
              </a:rPr>
              <a:t>Stacy S. Heilman, PhD</a:t>
            </a:r>
            <a:r>
              <a:rPr lang="en-US" sz="800">
                <a:latin typeface="Calibri" pitchFamily="34" charset="0"/>
              </a:rPr>
              <a:t> </a:t>
            </a:r>
            <a:endParaRPr lang="en-US" sz="800"/>
          </a:p>
          <a:p>
            <a:pPr eaLnBrk="0" hangingPunct="0">
              <a:defRPr/>
            </a:pPr>
            <a:r>
              <a:rPr lang="en-US" sz="800">
                <a:latin typeface="Calibri" pitchFamily="34" charset="0"/>
              </a:rPr>
              <a:t>Director of Programs &amp; Grants Advocate</a:t>
            </a:r>
            <a:endParaRPr lang="en-US" sz="800"/>
          </a:p>
          <a:p>
            <a:pPr eaLnBrk="0" hangingPunct="0">
              <a:defRPr/>
            </a:pPr>
            <a:r>
              <a:rPr lang="en-US" sz="800">
                <a:latin typeface="Calibri" pitchFamily="34" charset="0"/>
              </a:rPr>
              <a:t>Department of Pediatrics, Emory University &amp;</a:t>
            </a:r>
            <a:endParaRPr lang="en-US" sz="800"/>
          </a:p>
          <a:p>
            <a:pPr eaLnBrk="0" hangingPunct="0">
              <a:defRPr/>
            </a:pPr>
            <a:r>
              <a:rPr lang="en-US" sz="800">
                <a:latin typeface="Calibri" pitchFamily="34" charset="0"/>
              </a:rPr>
              <a:t> Children's Healthcare of Atlanta</a:t>
            </a:r>
            <a:endParaRPr lang="en-US" sz="800"/>
          </a:p>
          <a:p>
            <a:pPr eaLnBrk="0" hangingPunct="0">
              <a:defRPr/>
            </a:pPr>
            <a:r>
              <a:rPr lang="en-US" sz="800" u="sng">
                <a:latin typeface="Calibri" pitchFamily="34" charset="0"/>
                <a:hlinkClick r:id="rId28"/>
              </a:rPr>
              <a:t>stacy.heilman@emory.edu</a:t>
            </a:r>
            <a:r>
              <a:rPr lang="en-US" sz="800">
                <a:latin typeface="Calibri" pitchFamily="34" charset="0"/>
              </a:rPr>
              <a:t> </a:t>
            </a:r>
            <a:endParaRPr lang="en-US" sz="800"/>
          </a:p>
          <a:p>
            <a:pPr eaLnBrk="0" hangingPunct="0">
              <a:defRPr/>
            </a:pPr>
            <a:r>
              <a:rPr lang="en-US" sz="800">
                <a:latin typeface="Calibri" pitchFamily="34" charset="0"/>
              </a:rPr>
              <a:t> </a:t>
            </a:r>
            <a:endParaRPr lang="en-US" sz="800"/>
          </a:p>
          <a:p>
            <a:pPr eaLnBrk="0" hangingPunct="0">
              <a:defRPr/>
            </a:pPr>
            <a:r>
              <a:rPr lang="en-US" sz="800" b="1" i="1">
                <a:latin typeface="Calibri" pitchFamily="34" charset="0"/>
              </a:rPr>
              <a:t>Barbara W. Kilbourne, RN, MPH</a:t>
            </a:r>
            <a:r>
              <a:rPr lang="en-US" sz="800">
                <a:latin typeface="Calibri" pitchFamily="34" charset="0"/>
              </a:rPr>
              <a:t> </a:t>
            </a:r>
            <a:endParaRPr lang="en-US" sz="800"/>
          </a:p>
          <a:p>
            <a:pPr eaLnBrk="0" hangingPunct="0">
              <a:defRPr/>
            </a:pPr>
            <a:r>
              <a:rPr lang="en-US" sz="800">
                <a:latin typeface="Calibri" pitchFamily="34" charset="0"/>
              </a:rPr>
              <a:t>Manager, Business Operations</a:t>
            </a:r>
            <a:endParaRPr lang="en-US" sz="800"/>
          </a:p>
          <a:p>
            <a:pPr eaLnBrk="0" hangingPunct="0">
              <a:defRPr/>
            </a:pPr>
            <a:r>
              <a:rPr lang="en-US" sz="800">
                <a:latin typeface="Calibri" pitchFamily="34" charset="0"/>
              </a:rPr>
              <a:t>Research Strategy Leadership</a:t>
            </a:r>
            <a:endParaRPr lang="en-US" sz="800"/>
          </a:p>
          <a:p>
            <a:pPr eaLnBrk="0" hangingPunct="0">
              <a:defRPr/>
            </a:pPr>
            <a:r>
              <a:rPr lang="en-US" sz="800">
                <a:latin typeface="Calibri" pitchFamily="34" charset="0"/>
              </a:rPr>
              <a:t>Children's Healthcare of Atlanta</a:t>
            </a:r>
            <a:endParaRPr lang="en-US" sz="800"/>
          </a:p>
          <a:p>
            <a:pPr eaLnBrk="0" hangingPunct="0">
              <a:defRPr/>
            </a:pPr>
            <a:r>
              <a:rPr lang="en-US" sz="800" u="sng">
                <a:latin typeface="Calibri" pitchFamily="34" charset="0"/>
                <a:hlinkClick r:id="rId24"/>
              </a:rPr>
              <a:t>barbara.kilbourne@choa.org</a:t>
            </a:r>
            <a:endParaRPr lang="en-US" sz="800"/>
          </a:p>
        </p:txBody>
      </p:sp>
      <p:sp>
        <p:nvSpPr>
          <p:cNvPr id="22532" name="Rectangle 13"/>
          <p:cNvSpPr>
            <a:spLocks noChangeArrowheads="1"/>
          </p:cNvSpPr>
          <p:nvPr/>
        </p:nvSpPr>
        <p:spPr bwMode="auto">
          <a:xfrm>
            <a:off x="2438400" y="685800"/>
            <a:ext cx="1798638" cy="646113"/>
          </a:xfrm>
          <a:prstGeom prst="rect">
            <a:avLst/>
          </a:prstGeom>
          <a:noFill/>
          <a:ln w="9525">
            <a:noFill/>
            <a:miter lim="800000"/>
            <a:headEnd/>
            <a:tailEnd/>
          </a:ln>
        </p:spPr>
        <p:txBody>
          <a:bodyPr>
            <a:spAutoFit/>
          </a:bodyPr>
          <a:lstStyle/>
          <a:p>
            <a:pPr algn="ctr"/>
            <a:r>
              <a:rPr lang="en-US" b="1" u="sng">
                <a:latin typeface="Calibri" pitchFamily="34" charset="0"/>
              </a:rPr>
              <a:t>Center Directors:</a:t>
            </a:r>
          </a:p>
          <a:p>
            <a:pPr algn="ctr"/>
            <a:endParaRPr lang="en-US">
              <a:latin typeface="Calibri"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graphicFrame>
        <p:nvGraphicFramePr>
          <p:cNvPr id="5" name="Content Placeholder 3"/>
          <p:cNvGraphicFramePr>
            <a:graphicFrameLocks noGrp="1"/>
          </p:cNvGraphicFramePr>
          <p:nvPr>
            <p:ph idx="1"/>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chemeClr val="bg2">
                        <a:lumMod val="75000"/>
                      </a:schemeClr>
                    </a:solidFill>
                  </a:tcPr>
                </a:tc>
                <a:tc>
                  <a:txBody>
                    <a:bodyPr/>
                    <a:lstStyle/>
                    <a:p>
                      <a:pPr algn="ctr"/>
                      <a:r>
                        <a:rPr lang="en-US" sz="1100" dirty="0" smtClean="0"/>
                        <a:t>TUESDAYS</a:t>
                      </a:r>
                      <a:endParaRPr lang="en-US" sz="1100" dirty="0"/>
                    </a:p>
                  </a:txBody>
                  <a:tcPr>
                    <a:solidFill>
                      <a:schemeClr val="bg2">
                        <a:lumMod val="75000"/>
                      </a:schemeClr>
                    </a:solidFill>
                  </a:tcPr>
                </a:tc>
                <a:tc>
                  <a:txBody>
                    <a:bodyPr/>
                    <a:lstStyle/>
                    <a:p>
                      <a:pPr algn="ctr"/>
                      <a:r>
                        <a:rPr lang="en-US" sz="1100" dirty="0" smtClean="0"/>
                        <a:t>WEDNESDAYS</a:t>
                      </a:r>
                      <a:endParaRPr lang="en-US" sz="1100" dirty="0"/>
                    </a:p>
                  </a:txBody>
                  <a:tcPr>
                    <a:solidFill>
                      <a:schemeClr val="bg2">
                        <a:lumMod val="75000"/>
                      </a:schemeClr>
                    </a:solidFill>
                  </a:tcPr>
                </a:tc>
                <a:tc>
                  <a:txBody>
                    <a:bodyPr/>
                    <a:lstStyle/>
                    <a:p>
                      <a:pPr algn="ctr"/>
                      <a:r>
                        <a:rPr lang="en-US" sz="1100" dirty="0" smtClean="0"/>
                        <a:t>THURSDAYS</a:t>
                      </a:r>
                      <a:endParaRPr lang="en-US" sz="1100" dirty="0"/>
                    </a:p>
                  </a:txBody>
                  <a:tcPr>
                    <a:solidFill>
                      <a:schemeClr val="bg2">
                        <a:lumMod val="75000"/>
                      </a:schemeClr>
                    </a:solidFill>
                  </a:tcPr>
                </a:tc>
                <a:tc>
                  <a:txBody>
                    <a:bodyPr/>
                    <a:lstStyle/>
                    <a:p>
                      <a:pPr algn="ctr"/>
                      <a:r>
                        <a:rPr lang="en-US" sz="1100" dirty="0" smtClean="0"/>
                        <a:t>FRIDAYS</a:t>
                      </a:r>
                      <a:endParaRPr lang="en-US" sz="1100" dirty="0"/>
                    </a:p>
                  </a:txBody>
                  <a:tcPr>
                    <a:solidFill>
                      <a:schemeClr val="bg2">
                        <a:lumMod val="75000"/>
                      </a:schemeClr>
                    </a:solidFill>
                  </a:tcPr>
                </a:tc>
                <a:tc>
                  <a:txBody>
                    <a:bodyPr/>
                    <a:lstStyle/>
                    <a:p>
                      <a:pPr algn="ctr"/>
                      <a:r>
                        <a:rPr lang="en-US" sz="1100" dirty="0" smtClean="0"/>
                        <a:t>VARIOUS DAYS</a:t>
                      </a:r>
                      <a:endParaRPr lang="en-US" sz="1100" dirty="0"/>
                    </a:p>
                  </a:txBody>
                  <a:tcPr>
                    <a:solidFill>
                      <a:schemeClr val="bg2">
                        <a:lumMod val="75000"/>
                      </a:scheme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Egleston, 1</a:t>
                      </a:r>
                      <a:r>
                        <a:rPr lang="en-US" sz="900" kern="1200" baseline="30000" dirty="0" smtClean="0"/>
                        <a:t>st</a:t>
                      </a:r>
                      <a:r>
                        <a:rPr lang="en-US" sz="900" kern="1200" baseline="0" dirty="0" smtClean="0"/>
                        <a:t> Floor Admin Boardroom</a:t>
                      </a:r>
                      <a:r>
                        <a:rPr lang="en-US" sz="900" kern="1200" dirty="0" smtClean="0"/>
                        <a:t>.</a:t>
                      </a:r>
                      <a:r>
                        <a:rPr lang="en-US" sz="900" kern="1200" baseline="0" dirty="0" smtClean="0"/>
                        <a:t> Designed for central team to discuss detailed operations and issues.</a:t>
                      </a:r>
                      <a:endParaRPr lang="en-US" sz="900" dirty="0"/>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tx2">
                        <a:lumMod val="40000"/>
                        <a:lumOff val="60000"/>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tx2">
                        <a:lumMod val="40000"/>
                        <a:lumOff val="60000"/>
                      </a:schemeClr>
                    </a:solidFill>
                  </a:tcPr>
                </a:tc>
                <a:tc>
                  <a:txBody>
                    <a:bodyPr/>
                    <a:lstStyle/>
                    <a:p>
                      <a:endParaRPr lang="en-US" sz="900" dirty="0"/>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tx2">
                        <a:lumMod val="40000"/>
                        <a:lumOff val="60000"/>
                      </a:schemeClr>
                    </a:solidFill>
                  </a:tcPr>
                </a:tc>
                <a:tc>
                  <a:txBody>
                    <a:bodyPr/>
                    <a:lstStyle/>
                    <a:p>
                      <a:endParaRPr lang="en-US" sz="900" dirty="0"/>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tx2">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nvGraphicFramePr>
        <p:xfrm>
          <a:off x="76200" y="990600"/>
          <a:ext cx="8991600" cy="4676775"/>
        </p:xfrm>
        <a:graphic>
          <a:graphicData uri="http://schemas.openxmlformats.org/drawingml/2006/table">
            <a:tbl>
              <a:tblPr firstRow="1" bandRow="1">
                <a:tableStyleId>{0505E3EF-67EA-436B-97B2-0124C06EBD24}</a:tableStyleId>
              </a:tblPr>
              <a:tblGrid>
                <a:gridCol w="1142999"/>
                <a:gridCol w="1104901"/>
                <a:gridCol w="1714499"/>
                <a:gridCol w="1295401"/>
                <a:gridCol w="1098332"/>
                <a:gridCol w="2635467"/>
              </a:tblGrid>
              <a:tr h="452667">
                <a:tc>
                  <a:txBody>
                    <a:bodyPr/>
                    <a:lstStyle/>
                    <a:p>
                      <a:pPr algn="ctr"/>
                      <a:r>
                        <a:rPr lang="en-US" sz="1200" dirty="0" smtClean="0"/>
                        <a:t>CORE</a:t>
                      </a:r>
                      <a:endParaRPr lang="en-US" sz="1200" dirty="0"/>
                    </a:p>
                  </a:txBody>
                  <a:tcPr>
                    <a:solidFill>
                      <a:schemeClr val="bg2">
                        <a:lumMod val="90000"/>
                      </a:schemeClr>
                    </a:solidFill>
                  </a:tcPr>
                </a:tc>
                <a:tc>
                  <a:txBody>
                    <a:bodyPr/>
                    <a:lstStyle/>
                    <a:p>
                      <a:pPr algn="ctr"/>
                      <a:r>
                        <a:rPr lang="en-US" sz="1200" dirty="0" smtClean="0"/>
                        <a:t>SCIENTIFIC</a:t>
                      </a:r>
                      <a:r>
                        <a:rPr lang="en-US" sz="1200" baseline="0" dirty="0" smtClean="0"/>
                        <a:t> DIRECTOR</a:t>
                      </a:r>
                      <a:endParaRPr lang="en-US" sz="1200" dirty="0"/>
                    </a:p>
                  </a:txBody>
                  <a:tcPr>
                    <a:solidFill>
                      <a:schemeClr val="bg2">
                        <a:lumMod val="90000"/>
                      </a:schemeClr>
                    </a:solidFill>
                  </a:tcPr>
                </a:tc>
                <a:tc>
                  <a:txBody>
                    <a:bodyPr/>
                    <a:lstStyle/>
                    <a:p>
                      <a:pPr algn="ctr"/>
                      <a:r>
                        <a:rPr lang="en-US" sz="1200" dirty="0" smtClean="0"/>
                        <a:t>TECHNICAL DIRECTOR/CONTACT</a:t>
                      </a:r>
                      <a:endParaRPr lang="en-US" sz="1200" dirty="0"/>
                    </a:p>
                  </a:txBody>
                  <a:tcPr>
                    <a:solidFill>
                      <a:schemeClr val="bg2">
                        <a:lumMod val="90000"/>
                      </a:schemeClr>
                    </a:solidFill>
                  </a:tcPr>
                </a:tc>
                <a:tc>
                  <a:txBody>
                    <a:bodyPr/>
                    <a:lstStyle/>
                    <a:p>
                      <a:pPr algn="ctr"/>
                      <a:r>
                        <a:rPr lang="en-US" sz="1200" dirty="0" smtClean="0"/>
                        <a:t>EQUIPMENT</a:t>
                      </a:r>
                      <a:endParaRPr lang="en-US" sz="1200" dirty="0"/>
                    </a:p>
                  </a:txBody>
                  <a:tcPr>
                    <a:solidFill>
                      <a:schemeClr val="bg2">
                        <a:lumMod val="90000"/>
                      </a:schemeClr>
                    </a:solidFill>
                  </a:tcPr>
                </a:tc>
                <a:tc>
                  <a:txBody>
                    <a:bodyPr/>
                    <a:lstStyle/>
                    <a:p>
                      <a:pPr algn="ctr"/>
                      <a:r>
                        <a:rPr lang="en-US" sz="1200" dirty="0" smtClean="0"/>
                        <a:t>LOCATION</a:t>
                      </a:r>
                      <a:endParaRPr lang="en-US" sz="1200" dirty="0"/>
                    </a:p>
                  </a:txBody>
                  <a:tcPr>
                    <a:solidFill>
                      <a:schemeClr val="bg2">
                        <a:lumMod val="90000"/>
                      </a:schemeClr>
                    </a:solidFill>
                  </a:tcPr>
                </a:tc>
                <a:tc>
                  <a:txBody>
                    <a:bodyPr/>
                    <a:lstStyle/>
                    <a:p>
                      <a:pPr algn="ctr"/>
                      <a:r>
                        <a:rPr lang="en-US" sz="1200" dirty="0" smtClean="0"/>
                        <a:t>SERVICES</a:t>
                      </a:r>
                      <a:endParaRPr lang="en-US" sz="1200" dirty="0"/>
                    </a:p>
                  </a:txBody>
                  <a:tcPr>
                    <a:solidFill>
                      <a:schemeClr val="bg2">
                        <a:lumMod val="90000"/>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accent6">
                        <a:lumMod val="20000"/>
                        <a:lumOff val="80000"/>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accent6">
                        <a:lumMod val="20000"/>
                        <a:lumOff val="80000"/>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accent6">
                        <a:lumMod val="20000"/>
                        <a:lumOff val="80000"/>
                      </a:schemeClr>
                    </a:solidFill>
                  </a:tcPr>
                </a:tc>
                <a:tc>
                  <a:txBody>
                    <a:bodyPr/>
                    <a:lstStyle/>
                    <a:p>
                      <a:pPr lvl="0"/>
                      <a:r>
                        <a:rPr lang="en-US" sz="1000" dirty="0" smtClean="0"/>
                        <a:t>Small animal surgical equipment</a:t>
                      </a:r>
                      <a:endParaRPr lang="en-US" dirty="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accent6">
                        <a:lumMod val="20000"/>
                        <a:lumOff val="80000"/>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accent6">
                        <a:lumMod val="20000"/>
                        <a:lumOff val="80000"/>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20000"/>
                        <a:lumOff val="80000"/>
                      </a:schemeClr>
                    </a:solidFill>
                  </a:tcPr>
                </a:tc>
                <a:tc>
                  <a:txBody>
                    <a:bodyPr/>
                    <a:lstStyle/>
                    <a:p>
                      <a:r>
                        <a:rPr lang="en-US" sz="1000" kern="1200" dirty="0" smtClean="0"/>
                        <a:t>Carey K. Lamphier, RN, BSN, CCRC</a:t>
                      </a:r>
                    </a:p>
                    <a:p>
                      <a:r>
                        <a:rPr lang="en-US" sz="1000" kern="1200" dirty="0" smtClean="0">
                          <a:hlinkClick r:id="rId11"/>
                        </a:rPr>
                        <a:t>Carey.lamphier@choa.org</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Nursing Services</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20000"/>
                        <a:lumOff val="80000"/>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8900"/>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nvGraphicFramePr>
        <p:xfrm>
          <a:off x="184870" y="758825"/>
          <a:ext cx="8763001" cy="4054068"/>
        </p:xfrm>
        <a:graphic>
          <a:graphicData uri="http://schemas.openxmlformats.org/drawingml/2006/table">
            <a:tbl>
              <a:tblPr>
                <a:tableStyleId>{35758FB7-9AC5-4552-8A53-C91805E547FA}</a:tableStyleId>
              </a:tblPr>
              <a:tblGrid>
                <a:gridCol w="1115291"/>
                <a:gridCol w="1025923"/>
                <a:gridCol w="1211586"/>
                <a:gridCol w="181111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a:t>David Archer </a:t>
                      </a:r>
                      <a:r>
                        <a:rPr lang="en-US" sz="800" u="sng">
                          <a:hlinkClick r:id="rId5"/>
                        </a:rPr>
                        <a:t>darcher@emory.edu</a:t>
                      </a:r>
                      <a:r>
                        <a:rPr lang="en-US" sz="800"/>
                        <a:t> </a:t>
                      </a:r>
                      <a:endParaRPr lang="en-US" sz="80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dirty="0"/>
                        <a:t>Aaron Rae </a:t>
                      </a:r>
                      <a:r>
                        <a:rPr lang="en-US" sz="800" u="sng" dirty="0">
                          <a:hlinkClick r:id="rId6"/>
                        </a:rPr>
                        <a:t>aaron.j.rae@emory.edu</a:t>
                      </a:r>
                      <a:r>
                        <a:rPr lang="en-US" sz="800" dirty="0"/>
                        <a:t> </a:t>
                      </a:r>
                      <a:endParaRPr lang="en-US" sz="800" dirty="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a:latin typeface="Calibri"/>
                        <a:ea typeface="Calibri"/>
                        <a:cs typeface="Times New Roman"/>
                      </a:endParaRPr>
                    </a:p>
                  </a:txBody>
                  <a:tcPr marL="13005" marR="13005" marT="6503" marB="6503">
                    <a:solidFill>
                      <a:schemeClr val="tx2">
                        <a:lumMod val="40000"/>
                        <a:lumOff val="60000"/>
                      </a:schemeClr>
                    </a:solidFill>
                  </a:tcPr>
                </a:tc>
              </a:tr>
              <a:tr h="791378">
                <a:tc>
                  <a:txBody>
                    <a:bodyPr/>
                    <a:lstStyle/>
                    <a:p>
                      <a:pPr marL="0" marR="0">
                        <a:lnSpc>
                          <a:spcPct val="100000"/>
                        </a:lnSpc>
                        <a:spcBef>
                          <a:spcPts val="0"/>
                        </a:spcBef>
                        <a:spcAft>
                          <a:spcPts val="1000"/>
                        </a:spcAft>
                      </a:pPr>
                      <a:r>
                        <a:rPr lang="en-US" sz="800" u="sng" dirty="0">
                          <a:hlinkClick r:id="rId7"/>
                        </a:rPr>
                        <a:t>Immunology Core</a:t>
                      </a:r>
                      <a:r>
                        <a:rPr lang="en-US" sz="800" dirty="0"/>
                        <a:t> </a:t>
                      </a:r>
                      <a:endParaRPr lang="en-US" sz="800" dirty="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a:t>Larry Anderson </a:t>
                      </a:r>
                      <a:r>
                        <a:rPr lang="en-US" sz="800" u="sng">
                          <a:hlinkClick r:id="rId8"/>
                        </a:rPr>
                        <a:t>larry.anderson@emory.edu</a:t>
                      </a:r>
                      <a:r>
                        <a:rPr lang="en-US" sz="800"/>
                        <a:t> </a:t>
                      </a:r>
                    </a:p>
                    <a:p>
                      <a:pPr marL="0" marR="0">
                        <a:lnSpc>
                          <a:spcPct val="100000"/>
                        </a:lnSpc>
                        <a:spcBef>
                          <a:spcPts val="0"/>
                        </a:spcBef>
                        <a:spcAft>
                          <a:spcPts val="1000"/>
                        </a:spcAft>
                      </a:pPr>
                      <a:r>
                        <a:rPr lang="en-US" sz="800"/>
                        <a:t>404-712-6604 </a:t>
                      </a:r>
                      <a:endParaRPr lang="en-US" sz="80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dirty="0" smtClean="0"/>
                        <a:t>Sujin Lee,  PhD </a:t>
                      </a:r>
                      <a:r>
                        <a:rPr lang="en-US" sz="800" dirty="0" smtClean="0">
                          <a:hlinkClick r:id="rId9"/>
                        </a:rPr>
                        <a:t>sujin.lee@emory.edu</a:t>
                      </a:r>
                      <a:endParaRPr lang="en-US" sz="800" dirty="0" smtClean="0"/>
                    </a:p>
                    <a:p>
                      <a:pPr marL="0" marR="0">
                        <a:lnSpc>
                          <a:spcPct val="100000"/>
                        </a:lnSpc>
                        <a:spcBef>
                          <a:spcPts val="0"/>
                        </a:spcBef>
                        <a:spcAft>
                          <a:spcPts val="1000"/>
                        </a:spcAft>
                      </a:pPr>
                      <a:r>
                        <a:rPr lang="en-US" sz="800" dirty="0" smtClean="0"/>
                        <a:t> </a:t>
                      </a:r>
                      <a:endParaRPr lang="en-US" sz="800" dirty="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dirty="0"/>
                        <a:t>Specimen processing (hood, centrifuges, Coulter counter), </a:t>
                      </a:r>
                      <a:r>
                        <a:rPr lang="en-US" sz="800" dirty="0" err="1"/>
                        <a:t>Zeiss</a:t>
                      </a:r>
                      <a:r>
                        <a:rPr lang="en-US" sz="800" dirty="0"/>
                        <a:t> ELISPOT reader, ELISAs, assay design for intracellular cytokine staining (ICS), </a:t>
                      </a:r>
                      <a:r>
                        <a:rPr lang="en-US" sz="800" dirty="0" err="1"/>
                        <a:t>luminex</a:t>
                      </a:r>
                      <a:r>
                        <a:rPr lang="en-US" sz="800" dirty="0"/>
                        <a:t> 200 assays for protein quantitation, real-time PCR </a:t>
                      </a:r>
                      <a:endParaRPr lang="en-US" sz="800" dirty="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a:t>Emory-Children’s Center, Room 510 </a:t>
                      </a:r>
                      <a:endParaRPr lang="en-US" sz="80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dirty="0"/>
                        <a:t>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 </a:t>
                      </a:r>
                      <a:endParaRPr lang="en-US" sz="800" dirty="0">
                        <a:latin typeface="Calibri"/>
                        <a:ea typeface="Calibri"/>
                        <a:cs typeface="Times New Roman"/>
                      </a:endParaRPr>
                    </a:p>
                  </a:txBody>
                  <a:tcPr marL="13005" marR="13005" marT="6503" marB="6503">
                    <a:solidFill>
                      <a:schemeClr val="tx2">
                        <a:lumMod val="40000"/>
                        <a:lumOff val="60000"/>
                      </a:schemeClr>
                    </a:solidFill>
                  </a:tcPr>
                </a:tc>
              </a:tr>
              <a:tr h="2350036">
                <a:tc>
                  <a:txBody>
                    <a:bodyPr/>
                    <a:lstStyle/>
                    <a:p>
                      <a:pPr marL="0" marR="0">
                        <a:lnSpc>
                          <a:spcPct val="100000"/>
                        </a:lnSpc>
                        <a:spcBef>
                          <a:spcPts val="0"/>
                        </a:spcBef>
                        <a:spcAft>
                          <a:spcPts val="1000"/>
                        </a:spcAft>
                      </a:pPr>
                      <a:r>
                        <a:rPr lang="en-US" sz="800" u="sng" dirty="0">
                          <a:hlinkClick r:id="rId10"/>
                        </a:rPr>
                        <a:t>Radiology Core</a:t>
                      </a:r>
                      <a:r>
                        <a:rPr lang="en-US" sz="800" u="sng" dirty="0"/>
                        <a:t> </a:t>
                      </a:r>
                      <a:endParaRPr lang="en-US" sz="800" dirty="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u="sng" dirty="0">
                          <a:hlinkClick r:id="rId11"/>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2"/>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dirty="0"/>
                        <a:t>Melinda Dobbs, RN, BSN, CCRC </a:t>
                      </a:r>
                      <a:r>
                        <a:rPr lang="en-US" sz="800" u="sng" dirty="0">
                          <a:hlinkClick r:id="rId13"/>
                        </a:rPr>
                        <a:t>melinda.dobbs@choa.org</a:t>
                      </a:r>
                      <a:r>
                        <a:rPr lang="en-US" sz="800" dirty="0"/>
                        <a:t> </a:t>
                      </a:r>
                      <a:endParaRPr lang="en-US" sz="800" dirty="0">
                        <a:latin typeface="Calibri"/>
                        <a:ea typeface="Calibri"/>
                        <a:cs typeface="Times New Roman"/>
                      </a:endParaRPr>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chemeClr val="tx2">
                        <a:lumMod val="40000"/>
                        <a:lumOff val="60000"/>
                      </a:schemeClr>
                    </a:solidFill>
                  </a:tcPr>
                </a:tc>
                <a:tc>
                  <a:txBody>
                    <a:bodyPr/>
                    <a:lstStyle/>
                    <a:p>
                      <a:pPr>
                        <a:lnSpc>
                          <a:spcPct val="100000"/>
                        </a:lnSpc>
                      </a:pPr>
                      <a:endParaRPr lang="en-US" sz="800" dirty="0"/>
                    </a:p>
                  </a:txBody>
                  <a:tcPr marL="13005" marR="13005" marT="6503" marB="6503">
                    <a:solidFill>
                      <a:schemeClr val="tx2">
                        <a:lumMod val="40000"/>
                        <a:lumOff val="60000"/>
                      </a:schemeClr>
                    </a:solidFill>
                  </a:tcPr>
                </a:tc>
                <a:tc>
                  <a:txBody>
                    <a:bodyPr/>
                    <a:lstStyle/>
                    <a:p>
                      <a:pPr marL="0" marR="0">
                        <a:lnSpc>
                          <a:spcPct val="100000"/>
                        </a:lnSpc>
                        <a:spcBef>
                          <a:spcPts val="0"/>
                        </a:spcBef>
                        <a:spcAft>
                          <a:spcPts val="1000"/>
                        </a:spcAft>
                      </a:pPr>
                      <a:r>
                        <a:rPr lang="en-US" sz="800" dirty="0"/>
                        <a:t>The is an interdisciplinary research core that recognizes the importance of medical imaging in the diagnosis and treatment of diseases in children and young adults. PIRC provides investigators with modern imaging technology and collaborating imaging researchers to achieve research goals. Our team consults with investigators to enhance their research through access to state-of-the-art technology and enables the conduct of standard imaging associated with large clinical trials. Services include MRI, CT, PET, Bone Densitometry, Fluoroscopy, Nuclear Medicine, Ultrasound and X-ray. </a:t>
                      </a:r>
                      <a:endParaRPr lang="en-US" sz="800" dirty="0">
                        <a:latin typeface="Calibri"/>
                        <a:ea typeface="Calibri"/>
                        <a:cs typeface="Times New Roman"/>
                      </a:endParaRPr>
                    </a:p>
                  </a:txBody>
                  <a:tcPr marL="13005" marR="13005" marT="6503" marB="6503">
                    <a:solidFill>
                      <a:schemeClr val="tx2">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a:solidFill>
                  <a:srgbClr val="898989"/>
                </a:solidFill>
                <a:latin typeface="Calibri" pitchFamily="34" charset="0"/>
              </a:rPr>
              <a:t>Research Update March 2014</a:t>
            </a: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nvGraphicFramePr>
        <p:xfrm>
          <a:off x="228600" y="1219200"/>
          <a:ext cx="8458200" cy="3948113"/>
        </p:xfrm>
        <a:graphic>
          <a:graphicData uri="http://schemas.openxmlformats.org/drawingml/2006/table">
            <a:tbl>
              <a:tblPr/>
              <a:tblGrid>
                <a:gridCol w="990600"/>
                <a:gridCol w="1295400"/>
                <a:gridCol w="2209800"/>
                <a:gridCol w="1447800"/>
                <a:gridCol w="2514600"/>
              </a:tblGrid>
              <a:tr h="608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r>
              <a:tr h="334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TotalTime>
  <Words>1890</Words>
  <Application>Microsoft Office PowerPoint</Application>
  <PresentationFormat>On-screen Show (4:3)</PresentationFormat>
  <Paragraphs>341</Paragraphs>
  <Slides>14</Slides>
  <Notes>14</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14</vt:i4>
      </vt:variant>
    </vt:vector>
  </HeadingPairs>
  <TitlesOfParts>
    <vt:vector size="21" baseType="lpstr">
      <vt:lpstr>Arial</vt:lpstr>
      <vt:lpstr>Calibri</vt:lpstr>
      <vt:lpstr>Wingdings</vt:lpstr>
      <vt:lpstr>ＭＳ Ｐゴシック</vt:lpstr>
      <vt:lpstr>Times New Roman</vt:lpstr>
      <vt:lpstr>Perpetua Titling MT</vt:lpstr>
      <vt:lpstr>Office Theme</vt:lpstr>
      <vt:lpstr>Slide 1</vt:lpstr>
      <vt:lpstr>Slide 2</vt:lpstr>
      <vt:lpstr>Slide 3</vt:lpstr>
      <vt:lpstr>Center in Development: </vt:lpstr>
      <vt:lpstr>Slide 5</vt:lpstr>
      <vt:lpstr>Research-sponsored events/meetings: (This is an overview, for specific dates/events, go to: http://www.pedsresearch.org/calendar )</vt:lpstr>
      <vt:lpstr>Slide 7</vt:lpstr>
      <vt:lpstr>Slide 8</vt:lpstr>
      <vt:lpstr>Slide 9</vt:lpstr>
      <vt:lpstr>Slide 10</vt:lpstr>
      <vt:lpstr>Slide 11</vt:lpstr>
      <vt:lpstr>Additional Resources/Updates:</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Barbara Kilbourne</cp:lastModifiedBy>
  <cp:revision>75</cp:revision>
  <dcterms:created xsi:type="dcterms:W3CDTF">2011-12-08T19:57:10Z</dcterms:created>
  <dcterms:modified xsi:type="dcterms:W3CDTF">2014-03-14T20:11:57Z</dcterms:modified>
</cp:coreProperties>
</file>